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0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5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91" r:id="rId3"/>
    <p:sldId id="307" r:id="rId4"/>
    <p:sldId id="308" r:id="rId5"/>
    <p:sldId id="309" r:id="rId6"/>
    <p:sldId id="310" r:id="rId7"/>
    <p:sldId id="311" r:id="rId8"/>
    <p:sldId id="312" r:id="rId9"/>
    <p:sldId id="347" r:id="rId10"/>
    <p:sldId id="348" r:id="rId11"/>
    <p:sldId id="349" r:id="rId12"/>
    <p:sldId id="350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259" r:id="rId28"/>
    <p:sldId id="258" r:id="rId29"/>
    <p:sldId id="260" r:id="rId30"/>
    <p:sldId id="261" r:id="rId31"/>
    <p:sldId id="293" r:id="rId32"/>
    <p:sldId id="262" r:id="rId33"/>
    <p:sldId id="263" r:id="rId34"/>
    <p:sldId id="264" r:id="rId35"/>
    <p:sldId id="265" r:id="rId36"/>
    <p:sldId id="268" r:id="rId37"/>
    <p:sldId id="294" r:id="rId38"/>
    <p:sldId id="275" r:id="rId39"/>
    <p:sldId id="276" r:id="rId40"/>
    <p:sldId id="287" r:id="rId41"/>
    <p:sldId id="273" r:id="rId42"/>
    <p:sldId id="288" r:id="rId43"/>
    <p:sldId id="269" r:id="rId44"/>
    <p:sldId id="298" r:id="rId45"/>
    <p:sldId id="278" r:id="rId46"/>
    <p:sldId id="279" r:id="rId47"/>
    <p:sldId id="281" r:id="rId48"/>
    <p:sldId id="280" r:id="rId49"/>
    <p:sldId id="282" r:id="rId50"/>
    <p:sldId id="283" r:id="rId51"/>
    <p:sldId id="284" r:id="rId52"/>
    <p:sldId id="285" r:id="rId53"/>
    <p:sldId id="286" r:id="rId54"/>
    <p:sldId id="296" r:id="rId55"/>
    <p:sldId id="297" r:id="rId56"/>
    <p:sldId id="305" r:id="rId57"/>
    <p:sldId id="306" r:id="rId58"/>
    <p:sldId id="360" r:id="rId59"/>
    <p:sldId id="361" r:id="rId60"/>
    <p:sldId id="362" r:id="rId61"/>
    <p:sldId id="363" r:id="rId62"/>
    <p:sldId id="36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8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D5FB2-A1DD-417B-A7A1-5EE7EDD5A941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6CB0F-2A51-4B04-A921-1A1E5B397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32126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94845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C28DAB-FF84-4EC0-9CFC-B3BA6E46D34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7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FEAF00-9010-4DEC-8125-22E81A98417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62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91CFCF-FA7D-4D7F-AB1A-6073F621744F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59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/>
              <a:t>MIT 40 million views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B3E52E-BD5E-4EFD-8525-5A017ED12EA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64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24DFF0-8508-4A9D-B58A-A47CBE1BDF5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240096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126D6D-BC92-49EB-98FC-6C484B0B747E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62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483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1054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91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594A8-9433-4736-A414-37CEBC2DFC6D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453445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B9298-B405-4869-9C2A-83B39BF952C1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366454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90FFA-7E90-46A8-A4FF-DFEB3F8E53CC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91907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800" y="1600201"/>
            <a:ext cx="4775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600201"/>
            <a:ext cx="4775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8F8B8-BCF8-4D7F-999B-3E134894B504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41797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63653-5599-400A-9AAA-7C4185F75C73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06692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1EB73-11E9-4E5B-8AFE-853FE62E7702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119331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4E660-7E59-4778-B577-DD1F416B3BA6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951505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0D5E3-8A09-4422-8406-67F6DCF4F3A6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66322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70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A7E0F-BB0F-417A-879E-AB479FACF331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02286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F82FF-4322-4CA2-8EB4-7781D7C31D74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337055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"/>
            <a:ext cx="27432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"/>
            <a:ext cx="80264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574C12-70E5-437F-AAB4-FA3716A9E57F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527702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20800" y="1600201"/>
            <a:ext cx="47752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1600200"/>
            <a:ext cx="47752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99200" y="3938589"/>
            <a:ext cx="47752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9E31F-105C-434D-A81B-5AF0957A63D7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43747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320800" y="1600200"/>
            <a:ext cx="47752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1600200"/>
            <a:ext cx="47752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320800" y="3938589"/>
            <a:ext cx="47752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9200" y="3938589"/>
            <a:ext cx="47752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3FFFB-5468-48BA-A561-9F7A06C6506D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6966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20800" y="1600201"/>
            <a:ext cx="47752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600201"/>
            <a:ext cx="47752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BB978-01E9-4637-840E-810920CC88BE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159417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800" y="1600201"/>
            <a:ext cx="47752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99200" y="1600200"/>
            <a:ext cx="47752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99200" y="3938589"/>
            <a:ext cx="47752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FA8C7-3969-43C2-B843-6F36A94CC1E5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47811"/>
      </p:ext>
    </p:extLst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"/>
            <a:ext cx="10972800" cy="612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0D1978-B3BF-43FA-8E49-D8580BD0DF23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75857"/>
      </p:ext>
    </p:extLst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20800" y="1600201"/>
            <a:ext cx="47752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299200" y="1600201"/>
            <a:ext cx="4775200" cy="4525963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85C48-5035-4E35-8539-D0635FD01937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13101"/>
      </p:ext>
    </p:extLst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320800" y="1600201"/>
            <a:ext cx="9753600" cy="4525963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A8179-619A-4839-A90D-2C07673C493E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350722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225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320800" y="1600201"/>
            <a:ext cx="9753600" cy="4525963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69EBC-613D-4929-AD13-CB3878C5F8AA}" type="slidenum">
              <a:rPr lang="en-US" altLang="en-US">
                <a:solidFill>
                  <a:srgbClr val="99FFCC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99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469613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4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3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82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7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8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5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6BC6-051B-4840-8420-480CF23A3A39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21A98-9FDF-4454-A52B-0D127F6AA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1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800" y="1600201"/>
            <a:ext cx="9753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99FFCC"/>
              </a:solidFill>
            </a:endParaRP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E70869-87CB-4BF4-8C8E-6F67B8B6D6C1}" type="slidenum">
              <a:rPr lang="en-US" altLang="en-US">
                <a:solidFill>
                  <a:srgbClr val="99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99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9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8-05707-8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613274/facebook-algorithm-discriminates-ai-bias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aretz.com/israel-news/palestinian-arrested-over-mistranslated-good-morning-facebook-post-1.545942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9/11/10/business/Apple-credit-card-investigation.html?module=inline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hyperlink" Target="https://cloud.google.com/natural-language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medium.com/@robert.munro/bias-in-ai-3ea569f79d6a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ection.aiatsis.gov.au/" TargetMode="External"/><Relationship Id="rId2" Type="http://schemas.openxmlformats.org/officeDocument/2006/relationships/hyperlink" Target="https://cataloginglab.org/list-of-statements-on-bias-in-library-and-archives-description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learn.library.ryerson.ca/asc/silence-and-bias" TargetMode="External"/><Relationship Id="rId5" Type="http://schemas.openxmlformats.org/officeDocument/2006/relationships/hyperlink" Target="https://libguides.brown.edu/african-americanhistory" TargetMode="External"/><Relationship Id="rId4" Type="http://schemas.openxmlformats.org/officeDocument/2006/relationships/hyperlink" Target="https://www.awm.gov.au/about/organisation/corporate/disclaim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science/shortcuts/2019/oct/23/bad-science-sexist-bias-natural-history-museums-specimens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museumnext.com/article/museums-truth-the-truth-is-there-is-more-than-one-truth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5" Type="http://schemas.openxmlformats.org/officeDocument/2006/relationships/image" Target="../media/image26.jpeg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jpg"/><Relationship Id="rId4" Type="http://schemas.openxmlformats.org/officeDocument/2006/relationships/image" Target="../media/image5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jpg"/><Relationship Id="rId4" Type="http://schemas.openxmlformats.org/officeDocument/2006/relationships/image" Target="../media/image5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mishima.net/archive/2011-ws-icdm_padm.pdf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98448" y="2587083"/>
            <a:ext cx="10972800" cy="990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AI, Assumptions and bias</a:t>
            </a:r>
          </a:p>
        </p:txBody>
      </p:sp>
    </p:spTree>
    <p:extLst>
      <p:ext uri="{BB962C8B-B14F-4D97-AF65-F5344CB8AC3E}">
        <p14:creationId xmlns:p14="http://schemas.microsoft.com/office/powerpoint/2010/main" val="3609345121"/>
      </p:ext>
    </p:ext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62000" y="1066800"/>
            <a:ext cx="11048999" cy="4191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Consequences of Bias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Discrimination</a:t>
            </a:r>
            <a:r>
              <a:rPr lang="en-US" sz="2800" dirty="0"/>
              <a:t>: Biased AI can lead to unfair treatment in areas like hiring, law enforcement, lending, and healthcare.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Erosion of Trust</a:t>
            </a:r>
            <a:r>
              <a:rPr lang="en-US" sz="2800" dirty="0"/>
              <a:t>: If people perceive AI systems as biased, it can erode trust in these technologies and the organizations that deploy them.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Reinforcement of Stereotypes</a:t>
            </a:r>
            <a:r>
              <a:rPr lang="en-US" sz="2800" dirty="0"/>
              <a:t>: Biased outcomes can reinforce societal stereotypes and systemic inequalities.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750737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62000" y="1066800"/>
            <a:ext cx="11048999" cy="4191000"/>
          </a:xfrm>
        </p:spPr>
        <p:txBody>
          <a:bodyPr/>
          <a:lstStyle/>
          <a:p>
            <a:r>
              <a:rPr lang="en-US" sz="2400" b="1" dirty="0"/>
              <a:t>Mitigation Strategies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Diverse Data Collection</a:t>
            </a:r>
            <a:r>
              <a:rPr lang="en-US" sz="2400" dirty="0"/>
              <a:t>: Ensuring that training data is representative of all groups can help mitigate bias. This includes actively seeking out underrepresented populations.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Bias Audits</a:t>
            </a:r>
            <a:r>
              <a:rPr lang="en-US" sz="2400" dirty="0"/>
              <a:t>: Regularly auditing AI systems for bias can help identify and correct unfair practices.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Transparency</a:t>
            </a:r>
            <a:r>
              <a:rPr lang="en-US" sz="2400" dirty="0"/>
              <a:t>: Making algorithms and their decision-making processes transparent can help stakeholders understand how decisions are made and hold organizations accountable.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Ethical Guidelines</a:t>
            </a:r>
            <a:r>
              <a:rPr lang="en-US" sz="2400" dirty="0"/>
              <a:t>: Establishing and adhering to ethical guidelines in AI development can help prioritize fairness and equity.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User Involvement</a:t>
            </a:r>
            <a:r>
              <a:rPr lang="en-US" sz="2400" dirty="0"/>
              <a:t>: Involving diverse users in the design and testing phases can provide valuable perspectives on potential biases.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542960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AI in hiring and recruitment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62000" y="1066800"/>
            <a:ext cx="11048999" cy="4191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Mounting evidence and case studies that AI based hiring systems amplify existing human biases. Express discrimination based on race and gender.</a:t>
            </a:r>
          </a:p>
          <a:p>
            <a:pPr marL="0" indent="0">
              <a:buNone/>
            </a:pPr>
            <a:r>
              <a:rPr lang="en-US" sz="2400" dirty="0"/>
              <a:t>Research conducted by AI Implicit Bias Lab found that AI-powered platforms “reflect, recreate, and reinforce anti-Black bias....”</a:t>
            </a:r>
          </a:p>
          <a:p>
            <a:pPr marL="0" indent="0">
              <a:buNone/>
            </a:pPr>
            <a:r>
              <a:rPr lang="en-US" sz="2400" dirty="0"/>
              <a:t>Job applicants’ user profiles such as language, video, or voice data have lots of places where bias can lurk.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Amazon’s algorithm </a:t>
            </a:r>
            <a:r>
              <a:rPr lang="en-US" sz="2400" dirty="0"/>
              <a:t>was applied to CVs, it quickly learned the bias to </a:t>
            </a:r>
            <a:r>
              <a:rPr lang="en-US" sz="2400" u="sng" dirty="0"/>
              <a:t>prefer male candidates over female ones (the disparate impact)</a:t>
            </a:r>
            <a:r>
              <a:rPr lang="en-US" sz="2400" dirty="0"/>
              <a:t>, and therefore, penalized resumes that contained the word vectors in the vicinity of women, such as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women's  chess  club  captain.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257800"/>
            <a:ext cx="7296005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096000"/>
            <a:ext cx="4897802" cy="40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12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AI in hiring and recruitment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896159" y="1371600"/>
            <a:ext cx="10675090" cy="121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2971800"/>
            <a:ext cx="7995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Follow it here: https://github.com/daviddao/awful-ai.</a:t>
            </a:r>
          </a:p>
        </p:txBody>
      </p:sp>
    </p:spTree>
    <p:extLst>
      <p:ext uri="{BB962C8B-B14F-4D97-AF65-F5344CB8AC3E}">
        <p14:creationId xmlns:p14="http://schemas.microsoft.com/office/powerpoint/2010/main" val="278799644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AI in hiring and recruitment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896159" y="1371600"/>
            <a:ext cx="10675090" cy="121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2971800"/>
            <a:ext cx="7995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Follow it here: https://github.com/daviddao/awful-ai.</a:t>
            </a:r>
          </a:p>
        </p:txBody>
      </p:sp>
    </p:spTree>
    <p:extLst>
      <p:ext uri="{BB962C8B-B14F-4D97-AF65-F5344CB8AC3E}">
        <p14:creationId xmlns:p14="http://schemas.microsoft.com/office/powerpoint/2010/main" val="39637161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/>
          <p:nvPr/>
        </p:nvSpPr>
        <p:spPr>
          <a:xfrm>
            <a:off x="409956" y="861059"/>
            <a:ext cx="1415033" cy="6774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8"/>
              </a:spcBef>
            </a:pPr>
            <a:endParaRPr sz="700"/>
          </a:p>
          <a:p>
            <a:pPr>
              <a:lnSpc>
                <a:spcPct val="101725"/>
              </a:lnSpc>
            </a:pPr>
            <a:r>
              <a:rPr sz="2400" i="1" spc="0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90472" y="861059"/>
            <a:ext cx="10046970" cy="6774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00"/>
              </a:lnSpc>
              <a:spcBef>
                <a:spcPts val="38"/>
              </a:spcBef>
            </a:pPr>
            <a:endParaRPr sz="700"/>
          </a:p>
          <a:p>
            <a:pPr marL="19507">
              <a:lnSpc>
                <a:spcPct val="101725"/>
              </a:lnSpc>
            </a:pPr>
            <a:r>
              <a:rPr sz="2400" i="1" spc="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55264" y="1543811"/>
            <a:ext cx="4895088" cy="435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9455" y="861059"/>
            <a:ext cx="10963656" cy="472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A </a:t>
            </a:r>
            <a:r>
              <a:rPr lang="en-US" sz="2400" i="1" dirty="0" err="1">
                <a:solidFill>
                  <a:srgbClr val="FFFF00"/>
                </a:solidFill>
              </a:rPr>
              <a:t>chatbot</a:t>
            </a:r>
            <a:r>
              <a:rPr lang="en-US" sz="2400" i="1" dirty="0">
                <a:solidFill>
                  <a:srgbClr val="FFFF00"/>
                </a:solidFill>
              </a:rPr>
              <a:t> is a form of AI which conducts a conversation via auditory or textual methods</a:t>
            </a:r>
            <a:endParaRPr sz="2400" dirty="0">
              <a:solidFill>
                <a:srgbClr val="FFFF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6940" y="391414"/>
            <a:ext cx="8120022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Me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t Mic</a:t>
            </a:r>
            <a:r>
              <a:rPr sz="6600" spc="-6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osoft twi</a:t>
            </a:r>
            <a:r>
              <a:rPr sz="6600" spc="-44" baseline="3103" dirty="0">
                <a:latin typeface="Calibri Light"/>
                <a:cs typeface="Calibri Light"/>
              </a:rPr>
              <a:t>t</a:t>
            </a:r>
            <a:r>
              <a:rPr sz="6600" spc="-39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er</a:t>
            </a:r>
            <a:r>
              <a:rPr sz="6600" spc="-1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ch</a:t>
            </a:r>
            <a:r>
              <a:rPr sz="6600" spc="-3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tbo</a:t>
            </a:r>
            <a:r>
              <a:rPr sz="6600" spc="9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: </a:t>
            </a:r>
            <a:r>
              <a:rPr sz="6600" spc="-344" baseline="3103" dirty="0">
                <a:latin typeface="Calibri Light"/>
                <a:cs typeface="Calibri Light"/>
              </a:rPr>
              <a:t>T</a:t>
            </a:r>
            <a:r>
              <a:rPr sz="6600" spc="-7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y</a:t>
            </a:r>
            <a:endParaRPr sz="4400" dirty="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1096" y="1003808"/>
            <a:ext cx="92658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68526" y="1003808"/>
            <a:ext cx="178731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49877" y="1003808"/>
            <a:ext cx="116914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43727" y="1003808"/>
            <a:ext cx="165216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93609" y="1003808"/>
            <a:ext cx="43366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5206" y="1003808"/>
            <a:ext cx="4501636" cy="8641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1606">
              <a:lnSpc>
                <a:spcPct val="95825"/>
              </a:lnSpc>
              <a:spcBef>
                <a:spcPts val="1748"/>
              </a:spcBef>
            </a:pPr>
            <a:endParaRPr lang="en-US" sz="2000" spc="0" dirty="0">
              <a:latin typeface="Times New Roman"/>
              <a:cs typeface="Times New Roman"/>
            </a:endParaRPr>
          </a:p>
          <a:p>
            <a:pPr marL="811606">
              <a:lnSpc>
                <a:spcPct val="95825"/>
              </a:lnSpc>
              <a:spcBef>
                <a:spcPts val="1748"/>
              </a:spcBef>
            </a:pPr>
            <a:r>
              <a:rPr sz="2000" spc="0" dirty="0">
                <a:latin typeface="Times New Roman"/>
                <a:cs typeface="Times New Roman"/>
              </a:rPr>
              <a:t>shut </a:t>
            </a:r>
            <a:r>
              <a:rPr sz="2000" spc="33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d</a:t>
            </a:r>
            <a:r>
              <a:rPr sz="2000" spc="-9" dirty="0">
                <a:latin typeface="Times New Roman"/>
                <a:cs typeface="Times New Roman"/>
              </a:rPr>
              <a:t>o</a:t>
            </a:r>
            <a:r>
              <a:rPr sz="2000" spc="4" dirty="0">
                <a:latin typeface="Times New Roman"/>
                <a:cs typeface="Times New Roman"/>
              </a:rPr>
              <a:t>w</a:t>
            </a:r>
            <a:r>
              <a:rPr sz="2000" spc="0" dirty="0">
                <a:latin typeface="Times New Roman"/>
                <a:cs typeface="Times New Roman"/>
              </a:rPr>
              <a:t>n</a:t>
            </a:r>
            <a:r>
              <a:rPr sz="2000" spc="382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16</a:t>
            </a:r>
            <a:r>
              <a:rPr sz="2000" spc="23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hours </a:t>
            </a:r>
            <a:r>
              <a:rPr sz="2000" spc="57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aft</a:t>
            </a:r>
            <a:r>
              <a:rPr sz="2000" spc="9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r  l</a:t>
            </a:r>
            <a:r>
              <a:rPr sz="2000" spc="4" dirty="0">
                <a:latin typeface="Times New Roman"/>
                <a:cs typeface="Times New Roman"/>
              </a:rPr>
              <a:t>a</a:t>
            </a:r>
            <a:r>
              <a:rPr sz="2000" spc="0" dirty="0">
                <a:latin typeface="Times New Roman"/>
                <a:cs typeface="Times New Roman"/>
              </a:rPr>
              <a:t>un</a:t>
            </a:r>
            <a:r>
              <a:rPr sz="2000" spc="-9" dirty="0">
                <a:latin typeface="Times New Roman"/>
                <a:cs typeface="Times New Roman"/>
              </a:rPr>
              <a:t>c</a:t>
            </a:r>
            <a:r>
              <a:rPr sz="2000" spc="0" dirty="0">
                <a:latin typeface="Times New Roman"/>
                <a:cs typeface="Times New Roman"/>
              </a:rPr>
              <a:t>h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333" y="1546669"/>
            <a:ext cx="2795731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spc="0" dirty="0">
                <a:latin typeface="Times New Roman"/>
                <a:cs typeface="Times New Roman"/>
              </a:rPr>
              <a:t>r</a:t>
            </a:r>
            <a:r>
              <a:rPr sz="2000" spc="11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ased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Ma</a:t>
            </a:r>
            <a:r>
              <a:rPr sz="2000" spc="4" dirty="0">
                <a:latin typeface="Times New Roman"/>
                <a:cs typeface="Times New Roman"/>
              </a:rPr>
              <a:t>r</a:t>
            </a:r>
            <a:r>
              <a:rPr sz="2000" spc="0" dirty="0">
                <a:latin typeface="Times New Roman"/>
                <a:cs typeface="Times New Roman"/>
              </a:rPr>
              <a:t>ch</a:t>
            </a:r>
            <a:r>
              <a:rPr sz="2000" spc="41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23</a:t>
            </a:r>
            <a:r>
              <a:rPr sz="2000" spc="23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2016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1875" y="2218118"/>
            <a:ext cx="3308757" cy="5832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spc="0" dirty="0">
                <a:latin typeface="Times New Roman"/>
                <a:cs typeface="Times New Roman"/>
              </a:rPr>
              <a:t>official</a:t>
            </a:r>
            <a:r>
              <a:rPr sz="2000" spc="34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apology </a:t>
            </a:r>
            <a:r>
              <a:rPr sz="2000" spc="5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on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M</a:t>
            </a:r>
            <a:r>
              <a:rPr sz="2000" spc="4" dirty="0">
                <a:latin typeface="Times New Roman"/>
                <a:cs typeface="Times New Roman"/>
              </a:rPr>
              <a:t>i</a:t>
            </a:r>
            <a:r>
              <a:rPr sz="2000" spc="0" dirty="0">
                <a:latin typeface="Times New Roman"/>
                <a:cs typeface="Times New Roman"/>
              </a:rPr>
              <a:t>cros</a:t>
            </a:r>
            <a:r>
              <a:rPr sz="2000" spc="-9" dirty="0">
                <a:latin typeface="Times New Roman"/>
                <a:cs typeface="Times New Roman"/>
              </a:rPr>
              <a:t>o</a:t>
            </a:r>
            <a:r>
              <a:rPr sz="2000" spc="0" dirty="0">
                <a:latin typeface="Times New Roman"/>
                <a:cs typeface="Times New Roman"/>
              </a:rPr>
              <a:t>ft</a:t>
            </a:r>
            <a:endParaRPr sz="2000">
              <a:latin typeface="Times New Roman"/>
              <a:cs typeface="Times New Roman"/>
            </a:endParaRPr>
          </a:p>
          <a:p>
            <a:pPr marL="12700" marR="38176">
              <a:lnSpc>
                <a:spcPct val="95825"/>
              </a:lnSpc>
            </a:pPr>
            <a:r>
              <a:rPr sz="2000" spc="0" dirty="0">
                <a:latin typeface="Times New Roman"/>
                <a:cs typeface="Times New Roman"/>
              </a:rPr>
              <a:t>blog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845" y="2270823"/>
            <a:ext cx="2631036" cy="583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spc="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spc="0" dirty="0">
                <a:latin typeface="Times New Roman"/>
                <a:cs typeface="Times New Roman"/>
              </a:rPr>
              <a:t>ns</a:t>
            </a:r>
            <a:r>
              <a:rPr sz="2000" spc="-53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from</a:t>
            </a:r>
            <a:r>
              <a:rPr sz="2000" spc="373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in</a:t>
            </a:r>
            <a:r>
              <a:rPr sz="2000" spc="4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e</a:t>
            </a:r>
            <a:r>
              <a:rPr sz="2000" spc="9" dirty="0">
                <a:latin typeface="Times New Roman"/>
                <a:cs typeface="Times New Roman"/>
              </a:rPr>
              <a:t>r</a:t>
            </a:r>
            <a:r>
              <a:rPr sz="2000" spc="0" dirty="0">
                <a:latin typeface="Times New Roman"/>
                <a:cs typeface="Times New Roman"/>
              </a:rPr>
              <a:t>ac</a:t>
            </a:r>
            <a:r>
              <a:rPr sz="2000" spc="-9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ing</a:t>
            </a:r>
            <a:endParaRPr sz="2000">
              <a:latin typeface="Times New Roman"/>
              <a:cs typeface="Times New Roman"/>
            </a:endParaRPr>
          </a:p>
          <a:p>
            <a:pPr marL="12700" marR="38176">
              <a:lnSpc>
                <a:spcPct val="95825"/>
              </a:lnSpc>
            </a:pPr>
            <a:r>
              <a:rPr sz="2000" spc="4" dirty="0">
                <a:latin typeface="Times New Roman"/>
                <a:cs typeface="Times New Roman"/>
              </a:rPr>
              <a:t>w</a:t>
            </a:r>
            <a:r>
              <a:rPr sz="2000" spc="0" dirty="0">
                <a:latin typeface="Times New Roman"/>
                <a:cs typeface="Times New Roman"/>
              </a:rPr>
              <a:t>i</a:t>
            </a:r>
            <a:r>
              <a:rPr sz="2000" spc="4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h</a:t>
            </a:r>
            <a:r>
              <a:rPr sz="2000" spc="15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ople</a:t>
            </a:r>
            <a:r>
              <a:rPr sz="2000" spc="-63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on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t</a:t>
            </a:r>
            <a:r>
              <a:rPr sz="2000" spc="9" dirty="0">
                <a:latin typeface="Times New Roman"/>
                <a:cs typeface="Times New Roman"/>
              </a:rPr>
              <a:t>w</a:t>
            </a:r>
            <a:r>
              <a:rPr sz="2000" spc="0" dirty="0">
                <a:latin typeface="Times New Roman"/>
                <a:cs typeface="Times New Roman"/>
              </a:rPr>
              <a:t>i</a:t>
            </a:r>
            <a:r>
              <a:rPr sz="2000" spc="4" dirty="0">
                <a:latin typeface="Times New Roman"/>
                <a:cs typeface="Times New Roman"/>
              </a:rPr>
              <a:t>t</a:t>
            </a:r>
            <a:r>
              <a:rPr sz="2000" spc="-9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73134" y="3160839"/>
            <a:ext cx="2838233" cy="18027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1111">
              <a:lnSpc>
                <a:spcPts val="2120"/>
              </a:lnSpc>
              <a:spcBef>
                <a:spcPts val="106"/>
              </a:spcBef>
            </a:pPr>
            <a:r>
              <a:rPr sz="2000" spc="0" dirty="0">
                <a:latin typeface="Times New Roman"/>
                <a:cs typeface="Times New Roman"/>
              </a:rPr>
              <a:t>T</a:t>
            </a:r>
            <a:r>
              <a:rPr sz="2000" spc="9" dirty="0">
                <a:latin typeface="Times New Roman"/>
                <a:cs typeface="Times New Roman"/>
              </a:rPr>
              <a:t>w</a:t>
            </a:r>
            <a:r>
              <a:rPr sz="2000" spc="0" dirty="0">
                <a:latin typeface="Times New Roman"/>
                <a:cs typeface="Times New Roman"/>
              </a:rPr>
              <a:t>i</a:t>
            </a:r>
            <a:r>
              <a:rPr sz="2000" spc="9" dirty="0">
                <a:latin typeface="Times New Roman"/>
                <a:cs typeface="Times New Roman"/>
              </a:rPr>
              <a:t>t</a:t>
            </a:r>
            <a:r>
              <a:rPr sz="2000" spc="-9" dirty="0">
                <a:latin typeface="Times New Roman"/>
                <a:cs typeface="Times New Roman"/>
              </a:rPr>
              <a:t>t</a:t>
            </a:r>
            <a:r>
              <a:rPr sz="2000" spc="-4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r</a:t>
            </a:r>
            <a:r>
              <a:rPr sz="2000" spc="301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‘tro</a:t>
            </a:r>
            <a:r>
              <a:rPr sz="2000" spc="4" dirty="0">
                <a:latin typeface="Times New Roman"/>
                <a:cs typeface="Times New Roman"/>
              </a:rPr>
              <a:t>l</a:t>
            </a:r>
            <a:r>
              <a:rPr sz="2000" spc="0" dirty="0">
                <a:latin typeface="Times New Roman"/>
                <a:cs typeface="Times New Roman"/>
              </a:rPr>
              <a:t>ls’</a:t>
            </a:r>
            <a:r>
              <a:rPr sz="2000" spc="-193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took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99945"/>
              </a:lnSpc>
            </a:pPr>
            <a:r>
              <a:rPr sz="2000" spc="0" dirty="0">
                <a:latin typeface="Times New Roman"/>
                <a:cs typeface="Times New Roman"/>
              </a:rPr>
              <a:t>advant</a:t>
            </a: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spc="0" dirty="0">
                <a:latin typeface="Times New Roman"/>
                <a:cs typeface="Times New Roman"/>
              </a:rPr>
              <a:t>ge</a:t>
            </a:r>
            <a:r>
              <a:rPr sz="2000" spc="-57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of</a:t>
            </a:r>
            <a:r>
              <a:rPr sz="2000" spc="156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Tay's </a:t>
            </a:r>
            <a:r>
              <a:rPr sz="2000" spc="4" dirty="0">
                <a:latin typeface="Times New Roman"/>
                <a:cs typeface="Times New Roman"/>
              </a:rPr>
              <a:t>"</a:t>
            </a:r>
            <a:r>
              <a:rPr sz="2000" spc="0" dirty="0">
                <a:latin typeface="Times New Roman"/>
                <a:cs typeface="Times New Roman"/>
              </a:rPr>
              <a:t>r</a:t>
            </a:r>
            <a:r>
              <a:rPr sz="2000" spc="9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p</a:t>
            </a:r>
            <a:r>
              <a:rPr sz="2000" spc="4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at</a:t>
            </a:r>
            <a:r>
              <a:rPr sz="2000" spc="-14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after</a:t>
            </a:r>
            <a:r>
              <a:rPr sz="2000" spc="472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me" capabil</a:t>
            </a:r>
            <a:r>
              <a:rPr sz="2000" spc="10" dirty="0">
                <a:latin typeface="Times New Roman"/>
                <a:cs typeface="Times New Roman"/>
              </a:rPr>
              <a:t>i</a:t>
            </a:r>
            <a:r>
              <a:rPr sz="2000" spc="0" dirty="0">
                <a:latin typeface="Times New Roman"/>
                <a:cs typeface="Times New Roman"/>
              </a:rPr>
              <a:t>ty</a:t>
            </a:r>
            <a:r>
              <a:rPr sz="2000" spc="-1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by</a:t>
            </a:r>
            <a:r>
              <a:rPr sz="2000" spc="5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d</a:t>
            </a:r>
            <a:r>
              <a:rPr sz="2000" spc="4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l</a:t>
            </a:r>
            <a:r>
              <a:rPr sz="2000" spc="4" dirty="0">
                <a:latin typeface="Times New Roman"/>
                <a:cs typeface="Times New Roman"/>
              </a:rPr>
              <a:t>i</a:t>
            </a:r>
            <a:r>
              <a:rPr sz="2000" spc="0" dirty="0">
                <a:latin typeface="Times New Roman"/>
                <a:cs typeface="Times New Roman"/>
              </a:rPr>
              <a:t>be</a:t>
            </a:r>
            <a:r>
              <a:rPr sz="2000" spc="4" dirty="0">
                <a:latin typeface="Times New Roman"/>
                <a:cs typeface="Times New Roman"/>
              </a:rPr>
              <a:t>r</a:t>
            </a:r>
            <a:r>
              <a:rPr sz="2000" spc="-9" dirty="0">
                <a:latin typeface="Times New Roman"/>
                <a:cs typeface="Times New Roman"/>
              </a:rPr>
              <a:t>a</a:t>
            </a:r>
            <a:r>
              <a:rPr sz="2000" spc="0" dirty="0">
                <a:latin typeface="Times New Roman"/>
                <a:cs typeface="Times New Roman"/>
              </a:rPr>
              <a:t>tely inpu</a:t>
            </a:r>
            <a:r>
              <a:rPr sz="2000" spc="5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i</a:t>
            </a:r>
            <a:r>
              <a:rPr sz="2000" spc="-16" dirty="0">
                <a:latin typeface="Times New Roman"/>
                <a:cs typeface="Times New Roman"/>
              </a:rPr>
              <a:t>n</a:t>
            </a:r>
            <a:r>
              <a:rPr sz="2000" spc="0" dirty="0">
                <a:latin typeface="Times New Roman"/>
                <a:cs typeface="Times New Roman"/>
              </a:rPr>
              <a:t>g</a:t>
            </a:r>
            <a:r>
              <a:rPr sz="2000" spc="-25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offensive messages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0940" y="3727767"/>
            <a:ext cx="2550506" cy="8879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spc="0" dirty="0">
                <a:latin typeface="Times New Roman"/>
                <a:cs typeface="Times New Roman"/>
              </a:rPr>
              <a:t>mimicks</a:t>
            </a:r>
            <a:r>
              <a:rPr sz="2000" spc="-64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the</a:t>
            </a:r>
            <a:r>
              <a:rPr sz="2000" spc="35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l</a:t>
            </a:r>
            <a:r>
              <a:rPr sz="2000" spc="5" dirty="0">
                <a:latin typeface="Times New Roman"/>
                <a:cs typeface="Times New Roman"/>
              </a:rPr>
              <a:t>a</a:t>
            </a:r>
            <a:r>
              <a:rPr sz="2000" spc="0" dirty="0">
                <a:latin typeface="Times New Roman"/>
                <a:cs typeface="Times New Roman"/>
              </a:rPr>
              <a:t>nguage</a:t>
            </a:r>
            <a:endParaRPr sz="2000">
              <a:latin typeface="Times New Roman"/>
              <a:cs typeface="Times New Roman"/>
            </a:endParaRPr>
          </a:p>
          <a:p>
            <a:pPr marL="12700" marR="85892">
              <a:lnSpc>
                <a:spcPct val="99466"/>
              </a:lnSpc>
            </a:pPr>
            <a:r>
              <a:rPr sz="2000" spc="0" dirty="0">
                <a:latin typeface="Times New Roman"/>
                <a:cs typeface="Times New Roman"/>
              </a:rPr>
              <a:t>pa</a:t>
            </a:r>
            <a:r>
              <a:rPr sz="2000" spc="5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spc="-11" dirty="0">
                <a:latin typeface="Times New Roman"/>
                <a:cs typeface="Times New Roman"/>
              </a:rPr>
              <a:t>r</a:t>
            </a:r>
            <a:r>
              <a:rPr sz="2000" spc="0" dirty="0">
                <a:latin typeface="Times New Roman"/>
                <a:cs typeface="Times New Roman"/>
              </a:rPr>
              <a:t>ns</a:t>
            </a:r>
            <a:r>
              <a:rPr sz="2000" spc="-81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of</a:t>
            </a:r>
            <a:r>
              <a:rPr sz="2000" spc="166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a</a:t>
            </a:r>
            <a:r>
              <a:rPr sz="2000" spc="203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1</a:t>
            </a:r>
            <a:r>
              <a:rPr sz="2000" spc="9" dirty="0">
                <a:latin typeface="Times New Roman"/>
                <a:cs typeface="Times New Roman"/>
              </a:rPr>
              <a:t>9</a:t>
            </a:r>
            <a:r>
              <a:rPr sz="2000" spc="0" dirty="0">
                <a:latin typeface="Times New Roman"/>
                <a:cs typeface="Times New Roman"/>
              </a:rPr>
              <a:t>-ye</a:t>
            </a:r>
            <a:r>
              <a:rPr sz="2000" spc="4" dirty="0">
                <a:latin typeface="Times New Roman"/>
                <a:cs typeface="Times New Roman"/>
              </a:rPr>
              <a:t>ar</a:t>
            </a:r>
            <a:r>
              <a:rPr sz="2000" spc="0" dirty="0">
                <a:latin typeface="Times New Roman"/>
                <a:cs typeface="Times New Roman"/>
              </a:rPr>
              <a:t>- old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m</a:t>
            </a:r>
            <a:r>
              <a:rPr sz="2000" spc="0" dirty="0">
                <a:latin typeface="Times New Roman"/>
                <a:cs typeface="Times New Roman"/>
              </a:rPr>
              <a:t>e</a:t>
            </a:r>
            <a:r>
              <a:rPr sz="2000" spc="10" dirty="0">
                <a:latin typeface="Times New Roman"/>
                <a:cs typeface="Times New Roman"/>
              </a:rPr>
              <a:t>r</a:t>
            </a:r>
            <a:r>
              <a:rPr sz="2000" spc="0" dirty="0">
                <a:latin typeface="Times New Roman"/>
                <a:cs typeface="Times New Roman"/>
              </a:rPr>
              <a:t>ican</a:t>
            </a:r>
            <a:r>
              <a:rPr sz="2000" spc="-5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g</a:t>
            </a:r>
            <a:r>
              <a:rPr sz="2000" spc="4" dirty="0">
                <a:latin typeface="Times New Roman"/>
                <a:cs typeface="Times New Roman"/>
              </a:rPr>
              <a:t>i</a:t>
            </a:r>
            <a:r>
              <a:rPr sz="2000" spc="0" dirty="0">
                <a:latin typeface="Times New Roman"/>
                <a:cs typeface="Times New Roman"/>
              </a:rPr>
              <a:t>rl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8491" y="6222580"/>
            <a:ext cx="1997805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amm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tory</a:t>
            </a:r>
            <a:r>
              <a:rPr sz="2000" i="1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425361" y="6222580"/>
            <a:ext cx="2630144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cist</a:t>
            </a:r>
            <a:r>
              <a:rPr sz="2000" i="1" spc="2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i="1" spc="-11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tputs</a:t>
            </a:r>
            <a:r>
              <a:rPr sz="2000" i="1" spc="-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fr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000" i="1" spc="34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Tay</a:t>
            </a:r>
            <a:endParaRPr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10417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/>
              <a:t>AI in Policing and surveillance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1066800"/>
            <a:ext cx="11201399" cy="4267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Predictive policing is an object of major concern where police departments can predict hotspots for future crime.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AI is being provided with input such as  social media messages, which are then combined with satellite imagery to predict dissent gatherings and mass protests.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For Uyghurs, specialized cameras were used to automatically identify one of the world’s most persecuted </a:t>
            </a:r>
            <a:r>
              <a:rPr lang="en-US" sz="2400" dirty="0" err="1">
                <a:solidFill>
                  <a:srgbClr val="FF0000"/>
                </a:solidFill>
              </a:rPr>
              <a:t>minoritiesusing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Anyvision’s</a:t>
            </a:r>
            <a:r>
              <a:rPr lang="en-US" sz="2400" dirty="0">
                <a:solidFill>
                  <a:srgbClr val="FF0000"/>
                </a:solidFill>
              </a:rPr>
              <a:t> Facial Recognition, which was previously funded by Microsoft.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/>
              <a:t>Over-policing the neighborhoods of people of color, essentially exacerbating the existing situation.</a:t>
            </a:r>
          </a:p>
        </p:txBody>
      </p:sp>
    </p:spTree>
    <p:extLst>
      <p:ext uri="{BB962C8B-B14F-4D97-AF65-F5344CB8AC3E}">
        <p14:creationId xmlns:p14="http://schemas.microsoft.com/office/powerpoint/2010/main" val="63809091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3233928" y="1784603"/>
            <a:ext cx="5521452" cy="3681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6940" y="500633"/>
            <a:ext cx="8625577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spc="-34" baseline="3413" dirty="0">
                <a:latin typeface="Calibri Light"/>
                <a:cs typeface="Calibri Light"/>
              </a:rPr>
              <a:t>C</a:t>
            </a:r>
            <a:r>
              <a:rPr sz="6000" spc="0" baseline="3413" dirty="0">
                <a:latin typeface="Calibri Light"/>
                <a:cs typeface="Calibri Light"/>
              </a:rPr>
              <a:t>OM</a:t>
            </a:r>
            <a:r>
              <a:rPr sz="6000" spc="-309" baseline="3413" dirty="0">
                <a:latin typeface="Calibri Light"/>
                <a:cs typeface="Calibri Light"/>
              </a:rPr>
              <a:t>P</a:t>
            </a:r>
            <a:r>
              <a:rPr sz="6000" spc="0" baseline="3413" dirty="0">
                <a:latin typeface="Calibri Light"/>
                <a:cs typeface="Calibri Light"/>
              </a:rPr>
              <a:t>AS</a:t>
            </a:r>
            <a:r>
              <a:rPr sz="6000" spc="-81" baseline="3413" dirty="0">
                <a:latin typeface="Calibri Light"/>
                <a:cs typeface="Calibri Light"/>
              </a:rPr>
              <a:t> </a:t>
            </a:r>
            <a:r>
              <a:rPr sz="6000" spc="9" baseline="3413" dirty="0">
                <a:latin typeface="Calibri Light"/>
                <a:cs typeface="Calibri Light"/>
              </a:rPr>
              <a:t>A</a:t>
            </a:r>
            <a:r>
              <a:rPr sz="6000" spc="0" baseline="3413" dirty="0">
                <a:latin typeface="Calibri Light"/>
                <a:cs typeface="Calibri Light"/>
              </a:rPr>
              <a:t>l</a:t>
            </a:r>
            <a:r>
              <a:rPr sz="6000" spc="-19" baseline="3413" dirty="0">
                <a:latin typeface="Calibri Light"/>
                <a:cs typeface="Calibri Light"/>
              </a:rPr>
              <a:t>g</a:t>
            </a:r>
            <a:r>
              <a:rPr sz="6000" spc="0" baseline="3413" dirty="0">
                <a:latin typeface="Calibri Light"/>
                <a:cs typeface="Calibri Light"/>
              </a:rPr>
              <a:t>or</a:t>
            </a:r>
            <a:r>
              <a:rPr sz="6000" spc="9" baseline="3413" dirty="0">
                <a:latin typeface="Calibri Light"/>
                <a:cs typeface="Calibri Light"/>
              </a:rPr>
              <a:t>i</a:t>
            </a:r>
            <a:r>
              <a:rPr sz="6000" spc="0" baseline="3413" dirty="0">
                <a:latin typeface="Calibri Light"/>
                <a:cs typeface="Calibri Light"/>
              </a:rPr>
              <a:t>thm:</a:t>
            </a:r>
            <a:r>
              <a:rPr sz="6000" spc="-108" baseline="3413" dirty="0">
                <a:latin typeface="Calibri Light"/>
                <a:cs typeface="Calibri Light"/>
              </a:rPr>
              <a:t> </a:t>
            </a:r>
            <a:r>
              <a:rPr sz="6000" i="1" spc="0" baseline="3413" dirty="0">
                <a:latin typeface="Calibri Light"/>
                <a:cs typeface="Calibri Light"/>
              </a:rPr>
              <a:t>Correctional Of</a:t>
            </a:r>
            <a:r>
              <a:rPr sz="6000" i="1" spc="-59" baseline="3413" dirty="0">
                <a:latin typeface="Calibri Light"/>
                <a:cs typeface="Calibri Light"/>
              </a:rPr>
              <a:t>f</a:t>
            </a:r>
            <a:r>
              <a:rPr sz="6000" i="1" spc="0" baseline="3413" dirty="0">
                <a:latin typeface="Calibri Light"/>
                <a:cs typeface="Calibri Light"/>
              </a:rPr>
              <a:t>ender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40" y="1049654"/>
            <a:ext cx="2855486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i="1" spc="0" baseline="3413" dirty="0">
                <a:latin typeface="Calibri Light"/>
                <a:cs typeface="Calibri Light"/>
              </a:rPr>
              <a:t>Mana</a:t>
            </a:r>
            <a:r>
              <a:rPr sz="6000" i="1" spc="14" baseline="3413" dirty="0">
                <a:latin typeface="Calibri Light"/>
                <a:cs typeface="Calibri Light"/>
              </a:rPr>
              <a:t>g</a:t>
            </a:r>
            <a:r>
              <a:rPr sz="6000" i="1" spc="0" baseline="3413" dirty="0">
                <a:latin typeface="Calibri Light"/>
                <a:cs typeface="Calibri Light"/>
              </a:rPr>
              <a:t>eme</a:t>
            </a:r>
            <a:r>
              <a:rPr sz="6000" i="1" spc="-34" baseline="3413" dirty="0">
                <a:latin typeface="Calibri Light"/>
                <a:cs typeface="Calibri Light"/>
              </a:rPr>
              <a:t>n</a:t>
            </a:r>
            <a:r>
              <a:rPr sz="6000" i="1" spc="0" baseline="3413" dirty="0">
                <a:latin typeface="Calibri Light"/>
                <a:cs typeface="Calibri Light"/>
              </a:rPr>
              <a:t>t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5792" y="1049654"/>
            <a:ext cx="1786080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i="1" spc="-44" baseline="3413" dirty="0">
                <a:latin typeface="Calibri Light"/>
                <a:cs typeface="Calibri Light"/>
              </a:rPr>
              <a:t>P</a:t>
            </a:r>
            <a:r>
              <a:rPr sz="6000" i="1" spc="0" baseline="3413" dirty="0">
                <a:latin typeface="Calibri Light"/>
                <a:cs typeface="Calibri Light"/>
              </a:rPr>
              <a:t>rofi</a:t>
            </a:r>
            <a:r>
              <a:rPr sz="6000" i="1" spc="14" baseline="3413" dirty="0">
                <a:latin typeface="Calibri Light"/>
                <a:cs typeface="Calibri Light"/>
              </a:rPr>
              <a:t>l</a:t>
            </a:r>
            <a:r>
              <a:rPr sz="6000" i="1" spc="0" baseline="3413" dirty="0">
                <a:latin typeface="Calibri Light"/>
                <a:cs typeface="Calibri Light"/>
              </a:rPr>
              <a:t>ing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6373" y="1049654"/>
            <a:ext cx="674355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i="1" spc="-54" baseline="3413" dirty="0">
                <a:latin typeface="Calibri Light"/>
                <a:cs typeface="Calibri Light"/>
              </a:rPr>
              <a:t>f</a:t>
            </a:r>
            <a:r>
              <a:rPr sz="6000" i="1" spc="0" baseline="3413" dirty="0">
                <a:latin typeface="Calibri Light"/>
                <a:cs typeface="Calibri Light"/>
              </a:rPr>
              <a:t>or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4025" y="1049654"/>
            <a:ext cx="2323298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i="1" spc="14" baseline="3413" dirty="0">
                <a:latin typeface="Calibri Light"/>
                <a:cs typeface="Calibri Light"/>
              </a:rPr>
              <a:t>A</a:t>
            </a:r>
            <a:r>
              <a:rPr sz="6000" i="1" spc="0" baseline="3413" dirty="0">
                <a:latin typeface="Calibri Light"/>
                <a:cs typeface="Calibri Light"/>
              </a:rPr>
              <a:t>l</a:t>
            </a:r>
            <a:r>
              <a:rPr sz="6000" i="1" spc="-44" baseline="3413" dirty="0">
                <a:latin typeface="Calibri Light"/>
                <a:cs typeface="Calibri Light"/>
              </a:rPr>
              <a:t>t</a:t>
            </a:r>
            <a:r>
              <a:rPr sz="6000" i="1" spc="0" baseline="3413" dirty="0">
                <a:latin typeface="Calibri Light"/>
                <a:cs typeface="Calibri Light"/>
              </a:rPr>
              <a:t>ernative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10011" y="1049654"/>
            <a:ext cx="2043275" cy="532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170"/>
              </a:lnSpc>
              <a:spcBef>
                <a:spcPts val="208"/>
              </a:spcBef>
            </a:pPr>
            <a:r>
              <a:rPr sz="6000" i="1" spc="0" baseline="3413" dirty="0">
                <a:latin typeface="Calibri Light"/>
                <a:cs typeface="Calibri Light"/>
              </a:rPr>
              <a:t>Sanctions</a:t>
            </a:r>
            <a:endParaRPr sz="40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649" y="2247328"/>
            <a:ext cx="2754989" cy="8883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3811">
              <a:lnSpc>
                <a:spcPts val="2120"/>
              </a:lnSpc>
              <a:spcBef>
                <a:spcPts val="106"/>
              </a:spcBef>
            </a:pPr>
            <a:r>
              <a:rPr sz="2000" spc="0" dirty="0">
                <a:latin typeface="Times New Roman"/>
                <a:cs typeface="Times New Roman"/>
              </a:rPr>
              <a:t>used</a:t>
            </a:r>
            <a:r>
              <a:rPr sz="2000" spc="-8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in</a:t>
            </a:r>
            <a:r>
              <a:rPr sz="2000" spc="31" dirty="0">
                <a:latin typeface="Times New Roman"/>
                <a:cs typeface="Times New Roman"/>
              </a:rPr>
              <a:t> </a:t>
            </a:r>
            <a:r>
              <a:rPr sz="2000" spc="-12" dirty="0">
                <a:latin typeface="Times New Roman"/>
                <a:cs typeface="Times New Roman"/>
              </a:rPr>
              <a:t>s</a:t>
            </a:r>
            <a:r>
              <a:rPr sz="2000" spc="0" dirty="0">
                <a:latin typeface="Times New Roman"/>
                <a:cs typeface="Times New Roman"/>
              </a:rPr>
              <a:t>t</a:t>
            </a:r>
            <a:r>
              <a:rPr sz="2000" spc="6" dirty="0">
                <a:latin typeface="Times New Roman"/>
                <a:cs typeface="Times New Roman"/>
              </a:rPr>
              <a:t>a</a:t>
            </a:r>
            <a:r>
              <a:rPr sz="2000" spc="0" dirty="0">
                <a:latin typeface="Times New Roman"/>
                <a:cs typeface="Times New Roman"/>
              </a:rPr>
              <a:t>te</a:t>
            </a:r>
            <a:r>
              <a:rPr sz="2000" spc="-98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c</a:t>
            </a:r>
            <a:r>
              <a:rPr sz="2000" spc="-9" dirty="0">
                <a:latin typeface="Times New Roman"/>
                <a:cs typeface="Times New Roman"/>
              </a:rPr>
              <a:t>o</a:t>
            </a:r>
            <a:r>
              <a:rPr sz="2000" spc="0" dirty="0">
                <a:latin typeface="Times New Roman"/>
                <a:cs typeface="Times New Roman"/>
              </a:rPr>
              <a:t>urt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</a:pPr>
            <a:r>
              <a:rPr sz="2000" spc="0" dirty="0">
                <a:latin typeface="Times New Roman"/>
                <a:cs typeface="Times New Roman"/>
              </a:rPr>
              <a:t>sy</a:t>
            </a:r>
            <a:r>
              <a:rPr sz="2000" spc="-11" dirty="0">
                <a:latin typeface="Times New Roman"/>
                <a:cs typeface="Times New Roman"/>
              </a:rPr>
              <a:t>s</a:t>
            </a:r>
            <a:r>
              <a:rPr sz="2000" spc="0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spc="-11" dirty="0">
                <a:latin typeface="Times New Roman"/>
                <a:cs typeface="Times New Roman"/>
              </a:rPr>
              <a:t>m</a:t>
            </a:r>
            <a:r>
              <a:rPr sz="2000" spc="0" dirty="0">
                <a:latin typeface="Times New Roman"/>
                <a:cs typeface="Times New Roman"/>
              </a:rPr>
              <a:t>s</a:t>
            </a:r>
            <a:r>
              <a:rPr sz="2000" spc="306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hrough</a:t>
            </a:r>
            <a:r>
              <a:rPr sz="2000" spc="-11" dirty="0">
                <a:latin typeface="Times New Roman"/>
                <a:cs typeface="Times New Roman"/>
              </a:rPr>
              <a:t>o</a:t>
            </a:r>
            <a:r>
              <a:rPr sz="2000" spc="-16" dirty="0">
                <a:latin typeface="Times New Roman"/>
                <a:cs typeface="Times New Roman"/>
              </a:rPr>
              <a:t>u</a:t>
            </a:r>
            <a:r>
              <a:rPr sz="2000" spc="0" dirty="0">
                <a:latin typeface="Times New Roman"/>
                <a:cs typeface="Times New Roman"/>
              </a:rPr>
              <a:t>t</a:t>
            </a:r>
            <a:r>
              <a:rPr sz="2000" spc="-180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the</a:t>
            </a:r>
            <a:endParaRPr sz="2000" dirty="0">
              <a:latin typeface="Times New Roman"/>
              <a:cs typeface="Times New Roman"/>
            </a:endParaRPr>
          </a:p>
          <a:p>
            <a:pPr marL="12700" marR="43811">
              <a:lnSpc>
                <a:spcPct val="95825"/>
              </a:lnSpc>
              <a:spcBef>
                <a:spcPts val="90"/>
              </a:spcBef>
            </a:pPr>
            <a:r>
              <a:rPr sz="2000" spc="0" dirty="0">
                <a:latin typeface="Times New Roman"/>
                <a:cs typeface="Times New Roman"/>
              </a:rPr>
              <a:t>Unit</a:t>
            </a:r>
            <a:r>
              <a:rPr sz="2000" spc="4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d</a:t>
            </a:r>
            <a:r>
              <a:rPr sz="2000" spc="238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Sta</a:t>
            </a:r>
            <a:r>
              <a:rPr sz="2000" spc="4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es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649" y="3617404"/>
            <a:ext cx="1419011" cy="11931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1111">
              <a:lnSpc>
                <a:spcPts val="2120"/>
              </a:lnSpc>
              <a:spcBef>
                <a:spcPts val="106"/>
              </a:spcBef>
            </a:pP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4" dirty="0">
                <a:latin typeface="Times New Roman"/>
                <a:cs typeface="Times New Roman"/>
              </a:rPr>
              <a:t>r</a:t>
            </a:r>
            <a:r>
              <a:rPr sz="2000" spc="0" dirty="0">
                <a:latin typeface="Times New Roman"/>
                <a:cs typeface="Times New Roman"/>
              </a:rPr>
              <a:t>ed</a:t>
            </a:r>
            <a:r>
              <a:rPr sz="2000" spc="4" dirty="0">
                <a:latin typeface="Times New Roman"/>
                <a:cs typeface="Times New Roman"/>
              </a:rPr>
              <a:t>i</a:t>
            </a:r>
            <a:r>
              <a:rPr sz="2000" spc="0" dirty="0">
                <a:latin typeface="Times New Roman"/>
                <a:cs typeface="Times New Roman"/>
              </a:rPr>
              <a:t>cts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99754"/>
              </a:lnSpc>
            </a:pP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4" dirty="0">
                <a:latin typeface="Times New Roman"/>
                <a:cs typeface="Times New Roman"/>
              </a:rPr>
              <a:t>i</a:t>
            </a:r>
            <a:r>
              <a:rPr sz="2000" spc="0" dirty="0">
                <a:latin typeface="Times New Roman"/>
                <a:cs typeface="Times New Roman"/>
              </a:rPr>
              <a:t>k</a:t>
            </a:r>
            <a:r>
              <a:rPr sz="2000" spc="9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l</a:t>
            </a:r>
            <a:r>
              <a:rPr sz="2000" spc="4" dirty="0">
                <a:latin typeface="Times New Roman"/>
                <a:cs typeface="Times New Roman"/>
              </a:rPr>
              <a:t>i</a:t>
            </a:r>
            <a:r>
              <a:rPr sz="2000" spc="0" dirty="0">
                <a:latin typeface="Times New Roman"/>
                <a:cs typeface="Times New Roman"/>
              </a:rPr>
              <a:t>ness</a:t>
            </a:r>
            <a:r>
              <a:rPr sz="2000" spc="-34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of criminal r</a:t>
            </a:r>
            <a:r>
              <a:rPr sz="2000" spc="9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offending;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755" y="5923876"/>
            <a:ext cx="196497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Bl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ck</a:t>
            </a:r>
            <a:r>
              <a:rPr sz="2000" i="1" spc="15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defe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an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8065" y="5923876"/>
            <a:ext cx="141365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were</a:t>
            </a:r>
            <a:r>
              <a:rPr sz="2000" i="1" spc="24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most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30585" y="5923876"/>
            <a:ext cx="5928617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twice</a:t>
            </a:r>
            <a:r>
              <a:rPr sz="2000" i="1" spc="36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2000" i="1" spc="23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kely</a:t>
            </a:r>
            <a:r>
              <a:rPr sz="2000" i="1" spc="2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i="1" spc="1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be</a:t>
            </a:r>
            <a:r>
              <a:rPr sz="2000" i="1" spc="20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1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ied</a:t>
            </a:r>
            <a:r>
              <a:rPr sz="2000" i="1" spc="-1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with</a:t>
            </a:r>
            <a:r>
              <a:rPr sz="2000" i="1" spc="16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gher</a:t>
            </a:r>
            <a:r>
              <a:rPr sz="2000" i="1" spc="14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risk</a:t>
            </a:r>
            <a:r>
              <a:rPr sz="2000" i="1" spc="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2755" y="6227457"/>
            <a:ext cx="735703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reof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en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000" i="1" spc="-1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(45%)</a:t>
            </a:r>
            <a:r>
              <a:rPr sz="2000" i="1" spc="-7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compar</a:t>
            </a:r>
            <a:r>
              <a:rPr sz="20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son</a:t>
            </a:r>
            <a:r>
              <a:rPr sz="2000" i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i="1" spc="17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their</a:t>
            </a:r>
            <a:r>
              <a:rPr sz="2000" i="1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wh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te</a:t>
            </a:r>
            <a:r>
              <a:rPr sz="2000" i="1" spc="3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co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un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terparts</a:t>
            </a:r>
            <a:r>
              <a:rPr sz="2000" i="1" spc="3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(23%).</a:t>
            </a:r>
            <a:endParaRPr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865552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413748" y="112775"/>
            <a:ext cx="2638044" cy="2638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940" y="749579"/>
            <a:ext cx="5414305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Bias: S</a:t>
            </a:r>
            <a:r>
              <a:rPr sz="6600" spc="-164" baseline="3103" dirty="0">
                <a:latin typeface="Calibri Light"/>
                <a:cs typeface="Calibri Light"/>
              </a:rPr>
              <a:t>k</a:t>
            </a:r>
            <a:r>
              <a:rPr sz="6600" spc="-25" baseline="3103" dirty="0">
                <a:latin typeface="Calibri Light"/>
                <a:cs typeface="Calibri Light"/>
              </a:rPr>
              <a:t>e</a:t>
            </a:r>
            <a:r>
              <a:rPr sz="6600" spc="-50" baseline="3103" dirty="0">
                <a:latin typeface="Calibri Light"/>
                <a:cs typeface="Calibri Light"/>
              </a:rPr>
              <a:t>w</a:t>
            </a:r>
            <a:r>
              <a:rPr sz="6600" spc="0" baseline="3103" dirty="0">
                <a:latin typeface="Calibri Light"/>
                <a:cs typeface="Calibri Light"/>
              </a:rPr>
              <a:t>ed i</a:t>
            </a:r>
            <a:r>
              <a:rPr sz="6600" spc="9" baseline="3103" dirty="0">
                <a:latin typeface="Calibri Light"/>
                <a:cs typeface="Calibri Light"/>
              </a:rPr>
              <a:t>n</a:t>
            </a:r>
            <a:r>
              <a:rPr sz="6600" spc="0" baseline="3103" dirty="0">
                <a:latin typeface="Calibri Light"/>
                <a:cs typeface="Calibri Light"/>
              </a:rPr>
              <a:t>put d</a:t>
            </a:r>
            <a:r>
              <a:rPr sz="6600" spc="-39" baseline="3103" dirty="0">
                <a:latin typeface="Calibri Light"/>
                <a:cs typeface="Calibri Light"/>
              </a:rPr>
              <a:t>a</a:t>
            </a:r>
            <a:r>
              <a:rPr sz="6600" spc="-54" baseline="3103" dirty="0">
                <a:latin typeface="Calibri Light"/>
                <a:cs typeface="Calibri Light"/>
              </a:rPr>
              <a:t>t</a:t>
            </a:r>
            <a:r>
              <a:rPr sz="6600" spc="0" baseline="3103" dirty="0">
                <a:latin typeface="Calibri Light"/>
                <a:cs typeface="Calibri Light"/>
              </a:rPr>
              <a:t>a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975" y="1911476"/>
            <a:ext cx="190906" cy="839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5"/>
              </a:lnSpc>
              <a:spcBef>
                <a:spcPts val="138"/>
              </a:spcBef>
            </a:pPr>
            <a:r>
              <a:rPr sz="2600" spc="0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  <a:p>
            <a:pPr marL="12700" marR="152">
              <a:lnSpc>
                <a:spcPct val="95825"/>
              </a:lnSpc>
              <a:spcBef>
                <a:spcPts val="679"/>
              </a:spcBef>
            </a:pPr>
            <a:r>
              <a:rPr sz="2600" spc="0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575" y="1931441"/>
            <a:ext cx="9088117" cy="35538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33">
              <a:lnSpc>
                <a:spcPts val="2755"/>
              </a:lnSpc>
              <a:spcBef>
                <a:spcPts val="137"/>
              </a:spcBef>
            </a:pPr>
            <a:r>
              <a:rPr sz="3900" spc="0" baseline="3150" dirty="0">
                <a:latin typeface="Calibri"/>
                <a:cs typeface="Calibri"/>
              </a:rPr>
              <a:t>N</a:t>
            </a:r>
            <a:r>
              <a:rPr sz="3900" spc="-25" baseline="3150" dirty="0">
                <a:latin typeface="Calibri"/>
                <a:cs typeface="Calibri"/>
              </a:rPr>
              <a:t>a</a:t>
            </a:r>
            <a:r>
              <a:rPr sz="3900" spc="0" baseline="3150" dirty="0">
                <a:latin typeface="Calibri"/>
                <a:cs typeface="Calibri"/>
              </a:rPr>
              <a:t>tu</a:t>
            </a:r>
            <a:r>
              <a:rPr sz="3900" spc="-29" baseline="3150" dirty="0">
                <a:latin typeface="Calibri"/>
                <a:cs typeface="Calibri"/>
              </a:rPr>
              <a:t>r</a:t>
            </a:r>
            <a:r>
              <a:rPr sz="3900" spc="0" baseline="3150" dirty="0">
                <a:latin typeface="Calibri"/>
                <a:cs typeface="Calibri"/>
              </a:rPr>
              <a:t>e,</a:t>
            </a:r>
            <a:r>
              <a:rPr sz="3900" spc="-14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2018: </a:t>
            </a:r>
            <a:r>
              <a:rPr sz="3600" u="heavy" spc="-25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3600" u="heavy" spc="-34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3600" u="heavy" spc="-14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s://w</a:t>
            </a:r>
            <a:r>
              <a:rPr sz="3600" u="heavy" spc="9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3600" u="heavy" spc="-159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.n</a:t>
            </a:r>
            <a:r>
              <a:rPr sz="3600" u="heavy" spc="-29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tu</a:t>
            </a:r>
            <a:r>
              <a:rPr sz="3600" u="heavy" spc="-34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e.</a:t>
            </a:r>
            <a:r>
              <a:rPr sz="3600" u="heavy" spc="-19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om</a:t>
            </a:r>
            <a:r>
              <a:rPr sz="3600" u="heavy" spc="-59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artic</a:t>
            </a:r>
            <a:r>
              <a:rPr sz="3600" u="heavy" spc="-4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es/d</a:t>
            </a:r>
            <a:r>
              <a:rPr sz="3600" u="heavy" spc="-9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4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1</a:t>
            </a:r>
            <a:r>
              <a:rPr sz="3600" u="heavy" spc="-9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5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8</a:t>
            </a:r>
            <a:r>
              <a:rPr sz="3600" u="heavy" spc="-4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6-018-0570</a:t>
            </a:r>
            <a:r>
              <a:rPr sz="3600" u="heavy" spc="-9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7</a:t>
            </a:r>
            <a:r>
              <a:rPr sz="3600" u="heavy" spc="-4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-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8</a:t>
            </a:r>
            <a:endParaRPr sz="2400" dirty="0">
              <a:latin typeface="Calibri"/>
              <a:cs typeface="Calibri"/>
            </a:endParaRPr>
          </a:p>
          <a:p>
            <a:pPr marL="12700" marR="167670">
              <a:lnSpc>
                <a:spcPts val="2810"/>
              </a:lnSpc>
              <a:spcBef>
                <a:spcPts val="863"/>
              </a:spcBef>
            </a:pPr>
            <a:r>
              <a:rPr sz="2600" spc="0" dirty="0">
                <a:latin typeface="Calibri"/>
                <a:cs typeface="Calibri"/>
              </a:rPr>
              <a:t>ML</a:t>
            </a:r>
            <a:r>
              <a:rPr sz="2600" spc="-9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t</a:t>
            </a:r>
            <a:r>
              <a:rPr sz="2600" spc="-39" dirty="0">
                <a:latin typeface="Calibri"/>
                <a:cs typeface="Calibri"/>
              </a:rPr>
              <a:t>r</a:t>
            </a:r>
            <a:r>
              <a:rPr sz="2600" spc="0" dirty="0">
                <a:latin typeface="Calibri"/>
                <a:cs typeface="Calibri"/>
              </a:rPr>
              <a:t>ained</a:t>
            </a:r>
            <a:r>
              <a:rPr sz="2600" spc="-19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on la</a:t>
            </a:r>
            <a:r>
              <a:rPr sz="2600" spc="-29" dirty="0">
                <a:latin typeface="Calibri"/>
                <a:cs typeface="Calibri"/>
              </a:rPr>
              <a:t>r</a:t>
            </a:r>
            <a:r>
              <a:rPr sz="2600" spc="-25" dirty="0">
                <a:latin typeface="Calibri"/>
                <a:cs typeface="Calibri"/>
              </a:rPr>
              <a:t>g</a:t>
            </a:r>
            <a:r>
              <a:rPr sz="2600" spc="0" dirty="0">
                <a:latin typeface="Calibri"/>
                <a:cs typeface="Calibri"/>
              </a:rPr>
              <a:t>e, anno</a:t>
            </a:r>
            <a:r>
              <a:rPr sz="2600" spc="-39" dirty="0">
                <a:latin typeface="Calibri"/>
                <a:cs typeface="Calibri"/>
              </a:rPr>
              <a:t>t</a:t>
            </a:r>
            <a:r>
              <a:rPr sz="2600" spc="-25" dirty="0">
                <a:latin typeface="Calibri"/>
                <a:cs typeface="Calibri"/>
              </a:rPr>
              <a:t>a</a:t>
            </a:r>
            <a:r>
              <a:rPr sz="2600" spc="-19" dirty="0">
                <a:latin typeface="Calibri"/>
                <a:cs typeface="Calibri"/>
              </a:rPr>
              <a:t>t</a:t>
            </a:r>
            <a:r>
              <a:rPr sz="2600" spc="0" dirty="0">
                <a:latin typeface="Calibri"/>
                <a:cs typeface="Calibri"/>
              </a:rPr>
              <a:t>ed</a:t>
            </a:r>
            <a:r>
              <a:rPr sz="2600" spc="-9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d</a:t>
            </a:r>
            <a:r>
              <a:rPr sz="2600" spc="-25" dirty="0">
                <a:latin typeface="Calibri"/>
                <a:cs typeface="Calibri"/>
              </a:rPr>
              <a:t>a</a:t>
            </a:r>
            <a:r>
              <a:rPr sz="2600" spc="-29" dirty="0">
                <a:latin typeface="Calibri"/>
                <a:cs typeface="Calibri"/>
              </a:rPr>
              <a:t>t</a:t>
            </a:r>
            <a:r>
              <a:rPr sz="2600" spc="0" dirty="0">
                <a:latin typeface="Calibri"/>
                <a:cs typeface="Calibri"/>
              </a:rPr>
              <a:t>a s</a:t>
            </a:r>
            <a:r>
              <a:rPr sz="2600" spc="-9" dirty="0">
                <a:latin typeface="Calibri"/>
                <a:cs typeface="Calibri"/>
              </a:rPr>
              <a:t>e</a:t>
            </a:r>
            <a:r>
              <a:rPr sz="2600" spc="0" dirty="0">
                <a:latin typeface="Calibri"/>
                <a:cs typeface="Calibri"/>
              </a:rPr>
              <a:t>ts</a:t>
            </a:r>
            <a:r>
              <a:rPr sz="2600" spc="-19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(Ima</a:t>
            </a:r>
            <a:r>
              <a:rPr sz="2600" spc="-25" dirty="0">
                <a:latin typeface="Calibri"/>
                <a:cs typeface="Calibri"/>
              </a:rPr>
              <a:t>g</a:t>
            </a:r>
            <a:r>
              <a:rPr sz="2600" spc="0" dirty="0">
                <a:latin typeface="Calibri"/>
                <a:cs typeface="Calibri"/>
              </a:rPr>
              <a:t>eN</a:t>
            </a:r>
            <a:r>
              <a:rPr sz="2600" spc="-9" dirty="0">
                <a:latin typeface="Calibri"/>
                <a:cs typeface="Calibri"/>
              </a:rPr>
              <a:t>e</a:t>
            </a:r>
            <a:r>
              <a:rPr sz="2600" spc="0" dirty="0">
                <a:latin typeface="Calibri"/>
                <a:cs typeface="Calibri"/>
              </a:rPr>
              <a:t>t,</a:t>
            </a:r>
            <a:r>
              <a:rPr sz="2600" spc="-34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a s</a:t>
            </a:r>
            <a:r>
              <a:rPr sz="2600" spc="-9" dirty="0">
                <a:latin typeface="Calibri"/>
                <a:cs typeface="Calibri"/>
              </a:rPr>
              <a:t>e</a:t>
            </a:r>
            <a:r>
              <a:rPr sz="2600" spc="0" dirty="0">
                <a:latin typeface="Calibri"/>
                <a:cs typeface="Calibri"/>
              </a:rPr>
              <a:t>t</a:t>
            </a:r>
            <a:r>
              <a:rPr sz="2600" spc="-19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of </a:t>
            </a:r>
            <a:r>
              <a:rPr sz="2600" spc="-9" dirty="0">
                <a:latin typeface="Calibri"/>
                <a:cs typeface="Calibri"/>
              </a:rPr>
              <a:t>m</a:t>
            </a:r>
            <a:r>
              <a:rPr sz="2600" spc="0" dirty="0">
                <a:latin typeface="Calibri"/>
                <a:cs typeface="Calibri"/>
              </a:rPr>
              <a:t>o</a:t>
            </a:r>
            <a:r>
              <a:rPr sz="2600" spc="-34" dirty="0">
                <a:latin typeface="Calibri"/>
                <a:cs typeface="Calibri"/>
              </a:rPr>
              <a:t>r</a:t>
            </a:r>
            <a:r>
              <a:rPr sz="2600" spc="0" dirty="0">
                <a:latin typeface="Calibri"/>
                <a:cs typeface="Calibri"/>
              </a:rPr>
              <a:t>e than 14</a:t>
            </a:r>
            <a:r>
              <a:rPr sz="2600" spc="-14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million labelled</a:t>
            </a:r>
            <a:r>
              <a:rPr sz="2600" spc="-19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ima</a:t>
            </a:r>
            <a:r>
              <a:rPr sz="2600" spc="-25" dirty="0">
                <a:latin typeface="Calibri"/>
                <a:cs typeface="Calibri"/>
              </a:rPr>
              <a:t>g</a:t>
            </a:r>
            <a:r>
              <a:rPr sz="2600" spc="0" dirty="0">
                <a:latin typeface="Calibri"/>
                <a:cs typeface="Calibri"/>
              </a:rPr>
              <a:t>es;</a:t>
            </a:r>
            <a:r>
              <a:rPr sz="2600" spc="-9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NLP:</a:t>
            </a:r>
            <a:r>
              <a:rPr sz="2600" spc="-19" dirty="0">
                <a:latin typeface="Calibri"/>
                <a:cs typeface="Calibri"/>
              </a:rPr>
              <a:t> c</a:t>
            </a:r>
            <a:r>
              <a:rPr sz="2600" spc="0" dirty="0">
                <a:latin typeface="Calibri"/>
                <a:cs typeface="Calibri"/>
              </a:rPr>
              <a:t>orpo</a:t>
            </a:r>
            <a:r>
              <a:rPr sz="2600" spc="-50" dirty="0">
                <a:latin typeface="Calibri"/>
                <a:cs typeface="Calibri"/>
              </a:rPr>
              <a:t>r</a:t>
            </a:r>
            <a:r>
              <a:rPr sz="2600" spc="0" dirty="0">
                <a:latin typeface="Calibri"/>
                <a:cs typeface="Calibri"/>
              </a:rPr>
              <a:t>a of billions</a:t>
            </a:r>
            <a:r>
              <a:rPr sz="2600" spc="-14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of </a:t>
            </a:r>
            <a:r>
              <a:rPr sz="2600" spc="-19" dirty="0">
                <a:latin typeface="Calibri"/>
                <a:cs typeface="Calibri"/>
              </a:rPr>
              <a:t>w</a:t>
            </a:r>
            <a:r>
              <a:rPr sz="2600" spc="0" dirty="0">
                <a:latin typeface="Calibri"/>
                <a:cs typeface="Calibri"/>
              </a:rPr>
              <a:t>o</a:t>
            </a:r>
            <a:r>
              <a:rPr sz="2600" spc="-34" dirty="0">
                <a:latin typeface="Calibri"/>
                <a:cs typeface="Calibri"/>
              </a:rPr>
              <a:t>r</a:t>
            </a:r>
            <a:r>
              <a:rPr sz="2600" spc="0" dirty="0">
                <a:latin typeface="Calibri"/>
                <a:cs typeface="Calibri"/>
              </a:rPr>
              <a:t>ds)</a:t>
            </a:r>
            <a:endParaRPr sz="2600" dirty="0">
              <a:latin typeface="Calibri"/>
              <a:cs typeface="Calibri"/>
            </a:endParaRPr>
          </a:p>
          <a:p>
            <a:pPr marL="12700" marR="41833">
              <a:lnSpc>
                <a:spcPct val="101725"/>
              </a:lnSpc>
              <a:spcBef>
                <a:spcPts val="637"/>
              </a:spcBef>
            </a:pPr>
            <a:r>
              <a:rPr sz="2600" spc="0" dirty="0">
                <a:latin typeface="Calibri"/>
                <a:cs typeface="Calibri"/>
              </a:rPr>
              <a:t>Sou</a:t>
            </a:r>
            <a:r>
              <a:rPr sz="2600" spc="-39" dirty="0">
                <a:latin typeface="Calibri"/>
                <a:cs typeface="Calibri"/>
              </a:rPr>
              <a:t>r</a:t>
            </a:r>
            <a:r>
              <a:rPr sz="2600" spc="0" dirty="0">
                <a:latin typeface="Calibri"/>
                <a:cs typeface="Calibri"/>
              </a:rPr>
              <a:t>ces:</a:t>
            </a:r>
            <a:r>
              <a:rPr sz="2600" spc="-9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Go</a:t>
            </a:r>
            <a:r>
              <a:rPr sz="2600" spc="-14" dirty="0">
                <a:latin typeface="Calibri"/>
                <a:cs typeface="Calibri"/>
              </a:rPr>
              <a:t>o</a:t>
            </a:r>
            <a:r>
              <a:rPr sz="2600" spc="0" dirty="0">
                <a:latin typeface="Calibri"/>
                <a:cs typeface="Calibri"/>
              </a:rPr>
              <a:t>gle I</a:t>
            </a:r>
            <a:r>
              <a:rPr sz="2600" spc="-9" dirty="0">
                <a:latin typeface="Calibri"/>
                <a:cs typeface="Calibri"/>
              </a:rPr>
              <a:t>m</a:t>
            </a:r>
            <a:r>
              <a:rPr sz="2600" spc="0" dirty="0">
                <a:latin typeface="Calibri"/>
                <a:cs typeface="Calibri"/>
              </a:rPr>
              <a:t>a</a:t>
            </a:r>
            <a:r>
              <a:rPr sz="2600" spc="-29" dirty="0">
                <a:latin typeface="Calibri"/>
                <a:cs typeface="Calibri"/>
              </a:rPr>
              <a:t>g</a:t>
            </a:r>
            <a:r>
              <a:rPr sz="2600" spc="0" dirty="0">
                <a:latin typeface="Calibri"/>
                <a:cs typeface="Calibri"/>
              </a:rPr>
              <a:t>es,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Go</a:t>
            </a:r>
            <a:r>
              <a:rPr sz="2600" spc="-14" dirty="0">
                <a:latin typeface="Calibri"/>
                <a:cs typeface="Calibri"/>
              </a:rPr>
              <a:t>o</a:t>
            </a:r>
            <a:r>
              <a:rPr sz="2600" spc="0" dirty="0">
                <a:latin typeface="Calibri"/>
                <a:cs typeface="Calibri"/>
              </a:rPr>
              <a:t>gle </a:t>
            </a:r>
            <a:r>
              <a:rPr sz="2600" spc="-9" dirty="0">
                <a:latin typeface="Calibri"/>
                <a:cs typeface="Calibri"/>
              </a:rPr>
              <a:t>Ne</a:t>
            </a:r>
            <a:r>
              <a:rPr sz="2600" spc="-29" dirty="0">
                <a:latin typeface="Calibri"/>
                <a:cs typeface="Calibri"/>
              </a:rPr>
              <a:t>w</a:t>
            </a:r>
            <a:r>
              <a:rPr sz="2600" spc="0" dirty="0">
                <a:latin typeface="Calibri"/>
                <a:cs typeface="Calibri"/>
              </a:rPr>
              <a:t>s,</a:t>
            </a:r>
            <a:r>
              <a:rPr sz="2600" spc="-14" dirty="0">
                <a:latin typeface="Calibri"/>
                <a:cs typeface="Calibri"/>
              </a:rPr>
              <a:t> </a:t>
            </a:r>
            <a:r>
              <a:rPr sz="2600" spc="-169" dirty="0">
                <a:latin typeface="Calibri"/>
                <a:cs typeface="Calibri"/>
              </a:rPr>
              <a:t>w</a:t>
            </a:r>
            <a:r>
              <a:rPr sz="2600" spc="0" dirty="0">
                <a:latin typeface="Calibri"/>
                <a:cs typeface="Calibri"/>
              </a:rPr>
              <a:t>. specific</a:t>
            </a:r>
            <a:r>
              <a:rPr sz="2600" spc="-29" dirty="0">
                <a:latin typeface="Calibri"/>
                <a:cs typeface="Calibri"/>
              </a:rPr>
              <a:t> </a:t>
            </a:r>
            <a:r>
              <a:rPr sz="2600" spc="0" dirty="0">
                <a:latin typeface="Calibri"/>
                <a:cs typeface="Calibri"/>
              </a:rPr>
              <a:t>que</a:t>
            </a:r>
            <a:r>
              <a:rPr sz="2600" spc="9" dirty="0">
                <a:latin typeface="Calibri"/>
                <a:cs typeface="Calibri"/>
              </a:rPr>
              <a:t>r</a:t>
            </a:r>
            <a:r>
              <a:rPr sz="2600" spc="0" dirty="0">
                <a:latin typeface="Calibri"/>
                <a:cs typeface="Calibri"/>
              </a:rPr>
              <a:t>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9" dirty="0">
                <a:latin typeface="Calibri"/>
                <a:cs typeface="Calibri"/>
              </a:rPr>
              <a:t>t</a:t>
            </a:r>
            <a:r>
              <a:rPr sz="2600" spc="0" dirty="0">
                <a:latin typeface="Calibri"/>
                <a:cs typeface="Calibri"/>
              </a:rPr>
              <a:t>erms;</a:t>
            </a:r>
            <a:endParaRPr sz="2600" dirty="0">
              <a:latin typeface="Calibri"/>
              <a:cs typeface="Calibri"/>
            </a:endParaRPr>
          </a:p>
          <a:p>
            <a:pPr marL="12700" marR="41833">
              <a:lnSpc>
                <a:spcPts val="2810"/>
              </a:lnSpc>
              <a:spcBef>
                <a:spcPts val="140"/>
              </a:spcBef>
            </a:pPr>
            <a:r>
              <a:rPr sz="3900" spc="0" baseline="3150" dirty="0">
                <a:latin typeface="Calibri"/>
                <a:cs typeface="Calibri"/>
              </a:rPr>
              <a:t>Wikipedia.</a:t>
            </a:r>
            <a:r>
              <a:rPr sz="3900" spc="-9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Anno</a:t>
            </a:r>
            <a:r>
              <a:rPr sz="3900" spc="-34" baseline="3150" dirty="0">
                <a:latin typeface="Calibri"/>
                <a:cs typeface="Calibri"/>
              </a:rPr>
              <a:t>t</a:t>
            </a:r>
            <a:r>
              <a:rPr sz="3900" spc="-25" baseline="3150" dirty="0">
                <a:latin typeface="Calibri"/>
                <a:cs typeface="Calibri"/>
              </a:rPr>
              <a:t>a</a:t>
            </a:r>
            <a:r>
              <a:rPr sz="3900" spc="-19" baseline="3150" dirty="0">
                <a:latin typeface="Calibri"/>
                <a:cs typeface="Calibri"/>
              </a:rPr>
              <a:t>t</a:t>
            </a:r>
            <a:r>
              <a:rPr sz="3900" spc="0" baseline="3150" dirty="0">
                <a:latin typeface="Calibri"/>
                <a:cs typeface="Calibri"/>
              </a:rPr>
              <a:t>ed</a:t>
            </a:r>
            <a:r>
              <a:rPr sz="3900" spc="-19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via e</a:t>
            </a:r>
            <a:r>
              <a:rPr sz="3900" spc="25" baseline="3150" dirty="0">
                <a:latin typeface="Calibri"/>
                <a:cs typeface="Calibri"/>
              </a:rPr>
              <a:t>.</a:t>
            </a:r>
            <a:r>
              <a:rPr sz="3900" spc="0" baseline="3150" dirty="0">
                <a:latin typeface="Calibri"/>
                <a:cs typeface="Calibri"/>
              </a:rPr>
              <a:t>g. Ama</a:t>
            </a:r>
            <a:r>
              <a:rPr sz="3900" spc="-54" baseline="3150" dirty="0">
                <a:latin typeface="Calibri"/>
                <a:cs typeface="Calibri"/>
              </a:rPr>
              <a:t>z</a:t>
            </a:r>
            <a:r>
              <a:rPr sz="3900" spc="0" baseline="3150" dirty="0">
                <a:latin typeface="Calibri"/>
                <a:cs typeface="Calibri"/>
              </a:rPr>
              <a:t>on</a:t>
            </a:r>
            <a:r>
              <a:rPr sz="3900" spc="-14" baseline="3150" dirty="0">
                <a:latin typeface="Calibri"/>
                <a:cs typeface="Calibri"/>
              </a:rPr>
              <a:t> </a:t>
            </a:r>
            <a:r>
              <a:rPr sz="3900" spc="0" baseline="3150" dirty="0">
                <a:latin typeface="Calibri"/>
                <a:cs typeface="Calibri"/>
              </a:rPr>
              <a:t>Mec</a:t>
            </a:r>
            <a:r>
              <a:rPr sz="3900" spc="4" baseline="3150" dirty="0">
                <a:latin typeface="Calibri"/>
                <a:cs typeface="Calibri"/>
              </a:rPr>
              <a:t>h</a:t>
            </a:r>
            <a:r>
              <a:rPr sz="3900" spc="0" baseline="3150" dirty="0">
                <a:latin typeface="Calibri"/>
                <a:cs typeface="Calibri"/>
              </a:rPr>
              <a:t>ani</a:t>
            </a:r>
            <a:r>
              <a:rPr sz="3900" spc="-19" baseline="3150" dirty="0">
                <a:latin typeface="Calibri"/>
                <a:cs typeface="Calibri"/>
              </a:rPr>
              <a:t>c</a:t>
            </a:r>
            <a:r>
              <a:rPr sz="3900" spc="0" baseline="3150" dirty="0">
                <a:latin typeface="Calibri"/>
                <a:cs typeface="Calibri"/>
              </a:rPr>
              <a:t>al</a:t>
            </a:r>
            <a:r>
              <a:rPr sz="3900" spc="-29" baseline="3150" dirty="0">
                <a:latin typeface="Calibri"/>
                <a:cs typeface="Calibri"/>
              </a:rPr>
              <a:t> </a:t>
            </a:r>
            <a:r>
              <a:rPr sz="3900" spc="-150" baseline="3150" dirty="0">
                <a:latin typeface="Calibri"/>
                <a:cs typeface="Calibri"/>
              </a:rPr>
              <a:t>T</a:t>
            </a:r>
            <a:r>
              <a:rPr sz="3900" spc="0" baseline="3150" dirty="0">
                <a:latin typeface="Calibri"/>
                <a:cs typeface="Calibri"/>
              </a:rPr>
              <a:t>urk.</a:t>
            </a:r>
            <a:endParaRPr sz="2600" dirty="0">
              <a:latin typeface="Calibri"/>
              <a:cs typeface="Calibri"/>
            </a:endParaRPr>
          </a:p>
          <a:p>
            <a:pPr marL="12700" marR="41833">
              <a:lnSpc>
                <a:spcPct val="101725"/>
              </a:lnSpc>
              <a:spcBef>
                <a:spcPts val="489"/>
              </a:spcBef>
            </a:pPr>
            <a:r>
              <a:rPr sz="2600" spc="0" dirty="0">
                <a:latin typeface="Calibri"/>
                <a:cs typeface="Calibri"/>
              </a:rPr>
              <a:t>Iss</a:t>
            </a:r>
            <a:r>
              <a:rPr sz="2600" spc="4" dirty="0">
                <a:latin typeface="Calibri"/>
                <a:cs typeface="Calibri"/>
              </a:rPr>
              <a:t>u</a:t>
            </a:r>
            <a:r>
              <a:rPr sz="2600" spc="0" dirty="0">
                <a:latin typeface="Calibri"/>
                <a:cs typeface="Calibri"/>
              </a:rPr>
              <a:t>e:</a:t>
            </a:r>
            <a:endParaRPr sz="2600" dirty="0">
              <a:latin typeface="Calibri"/>
              <a:cs typeface="Calibri"/>
            </a:endParaRPr>
          </a:p>
          <a:p>
            <a:pPr marL="241300" marR="41833">
              <a:lnSpc>
                <a:spcPct val="101725"/>
              </a:lnSpc>
              <a:spcBef>
                <a:spcPts val="180"/>
              </a:spcBef>
            </a:pPr>
            <a:r>
              <a:rPr sz="2200" spc="0" dirty="0">
                <a:latin typeface="Arial"/>
                <a:cs typeface="Arial"/>
              </a:rPr>
              <a:t>•</a:t>
            </a:r>
            <a:r>
              <a:rPr sz="2200" spc="416" dirty="0">
                <a:latin typeface="Arial"/>
                <a:cs typeface="Arial"/>
              </a:rPr>
              <a:t> </a:t>
            </a:r>
            <a:r>
              <a:rPr sz="2200" spc="0" dirty="0">
                <a:latin typeface="Calibri"/>
                <a:cs typeface="Calibri"/>
              </a:rPr>
              <a:t>s</a:t>
            </a:r>
            <a:r>
              <a:rPr sz="2200" spc="4" dirty="0">
                <a:latin typeface="Calibri"/>
                <a:cs typeface="Calibri"/>
              </a:rPr>
              <a:t>o</a:t>
            </a:r>
            <a:r>
              <a:rPr sz="2200" spc="0" dirty="0">
                <a:latin typeface="Calibri"/>
                <a:cs typeface="Calibri"/>
              </a:rPr>
              <a:t>me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g</a:t>
            </a:r>
            <a:r>
              <a:rPr sz="2200" spc="-39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ou</a:t>
            </a:r>
            <a:r>
              <a:rPr sz="2200" spc="-14" dirty="0">
                <a:latin typeface="Calibri"/>
                <a:cs typeface="Calibri"/>
              </a:rPr>
              <a:t>p</a:t>
            </a:r>
            <a:r>
              <a:rPr sz="2200" spc="0" dirty="0">
                <a:latin typeface="Calibri"/>
                <a:cs typeface="Calibri"/>
              </a:rPr>
              <a:t>s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o</a:t>
            </a:r>
            <a:r>
              <a:rPr sz="2200" spc="-19" dirty="0">
                <a:latin typeface="Calibri"/>
                <a:cs typeface="Calibri"/>
              </a:rPr>
              <a:t>v</a:t>
            </a:r>
            <a:r>
              <a:rPr sz="2200" spc="0" dirty="0">
                <a:latin typeface="Calibri"/>
                <a:cs typeface="Calibri"/>
              </a:rPr>
              <a:t>e</a:t>
            </a:r>
            <a:r>
              <a:rPr sz="2200" spc="4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-</a:t>
            </a:r>
            <a:r>
              <a:rPr sz="2200" spc="-25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ep</a:t>
            </a:r>
            <a:r>
              <a:rPr sz="2200" spc="-29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ese</a:t>
            </a:r>
            <a:r>
              <a:rPr sz="2200" spc="-25" dirty="0">
                <a:latin typeface="Calibri"/>
                <a:cs typeface="Calibri"/>
              </a:rPr>
              <a:t>n</a:t>
            </a:r>
            <a:r>
              <a:rPr sz="2200" spc="-29" dirty="0">
                <a:latin typeface="Calibri"/>
                <a:cs typeface="Calibri"/>
              </a:rPr>
              <a:t>t</a:t>
            </a:r>
            <a:r>
              <a:rPr sz="2200" spc="0" dirty="0">
                <a:latin typeface="Calibri"/>
                <a:cs typeface="Calibri"/>
              </a:rPr>
              <a:t>ed,</a:t>
            </a:r>
            <a:r>
              <a:rPr sz="2200" spc="-3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othe</a:t>
            </a:r>
            <a:r>
              <a:rPr sz="2200" spc="-39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s</a:t>
            </a:r>
            <a:r>
              <a:rPr sz="2200" spc="1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a</a:t>
            </a:r>
            <a:r>
              <a:rPr sz="2200" spc="-19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e</a:t>
            </a:r>
            <a:r>
              <a:rPr sz="2200" spc="-4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und</a:t>
            </a:r>
            <a:r>
              <a:rPr sz="2200" spc="-9" dirty="0">
                <a:latin typeface="Calibri"/>
                <a:cs typeface="Calibri"/>
              </a:rPr>
              <a:t>e</a:t>
            </a:r>
            <a:r>
              <a:rPr sz="2200" spc="9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-</a:t>
            </a:r>
            <a:r>
              <a:rPr sz="2200" spc="-25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ep</a:t>
            </a:r>
            <a:r>
              <a:rPr sz="2200" spc="-29" dirty="0">
                <a:latin typeface="Calibri"/>
                <a:cs typeface="Calibri"/>
              </a:rPr>
              <a:t>r</a:t>
            </a:r>
            <a:r>
              <a:rPr sz="2200" spc="0" dirty="0">
                <a:latin typeface="Calibri"/>
                <a:cs typeface="Calibri"/>
              </a:rPr>
              <a:t>ese</a:t>
            </a:r>
            <a:r>
              <a:rPr sz="2200" spc="-25" dirty="0">
                <a:latin typeface="Calibri"/>
                <a:cs typeface="Calibri"/>
              </a:rPr>
              <a:t>n</a:t>
            </a:r>
            <a:r>
              <a:rPr sz="2200" spc="-29" dirty="0">
                <a:latin typeface="Calibri"/>
                <a:cs typeface="Calibri"/>
              </a:rPr>
              <a:t>t</a:t>
            </a:r>
            <a:r>
              <a:rPr sz="2200" spc="0" dirty="0">
                <a:latin typeface="Calibri"/>
                <a:cs typeface="Calibri"/>
              </a:rPr>
              <a:t>ed.</a:t>
            </a:r>
            <a:endParaRPr sz="2200" dirty="0">
              <a:latin typeface="Calibri"/>
              <a:cs typeface="Calibri"/>
            </a:endParaRPr>
          </a:p>
          <a:p>
            <a:pPr marL="241300" marR="41833">
              <a:lnSpc>
                <a:spcPct val="101725"/>
              </a:lnSpc>
              <a:spcBef>
                <a:spcPts val="195"/>
              </a:spcBef>
            </a:pPr>
            <a:r>
              <a:rPr sz="2200" spc="0" dirty="0">
                <a:latin typeface="Arial"/>
                <a:cs typeface="Arial"/>
              </a:rPr>
              <a:t>•</a:t>
            </a:r>
            <a:r>
              <a:rPr sz="2200" spc="416" dirty="0">
                <a:latin typeface="Arial"/>
                <a:cs typeface="Arial"/>
              </a:rPr>
              <a:t> </a:t>
            </a:r>
            <a:r>
              <a:rPr sz="2200" spc="0" dirty="0">
                <a:latin typeface="Calibri"/>
                <a:cs typeface="Calibri"/>
              </a:rPr>
              <a:t>&gt;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4" dirty="0">
                <a:latin typeface="Calibri"/>
                <a:cs typeface="Calibri"/>
              </a:rPr>
              <a:t>4</a:t>
            </a:r>
            <a:r>
              <a:rPr sz="2200" spc="0" dirty="0">
                <a:latin typeface="Calibri"/>
                <a:cs typeface="Calibri"/>
              </a:rPr>
              <a:t>5%</a:t>
            </a:r>
            <a:r>
              <a:rPr sz="2200" spc="-27" dirty="0">
                <a:latin typeface="Calibri"/>
                <a:cs typeface="Calibri"/>
              </a:rPr>
              <a:t> </a:t>
            </a:r>
            <a:r>
              <a:rPr sz="2200" spc="4" dirty="0">
                <a:latin typeface="Calibri"/>
                <a:cs typeface="Calibri"/>
              </a:rPr>
              <a:t>o</a:t>
            </a:r>
            <a:r>
              <a:rPr sz="2200" spc="0" dirty="0">
                <a:latin typeface="Calibri"/>
                <a:cs typeface="Calibri"/>
              </a:rPr>
              <a:t>f</a:t>
            </a:r>
            <a:r>
              <a:rPr sz="2200" spc="-18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Ima</a:t>
            </a:r>
            <a:r>
              <a:rPr sz="2200" spc="-25" dirty="0">
                <a:latin typeface="Calibri"/>
                <a:cs typeface="Calibri"/>
              </a:rPr>
              <a:t>g</a:t>
            </a:r>
            <a:r>
              <a:rPr sz="2200" spc="0" dirty="0">
                <a:latin typeface="Calibri"/>
                <a:cs typeface="Calibri"/>
              </a:rPr>
              <a:t>eN</a:t>
            </a:r>
            <a:r>
              <a:rPr sz="2200" spc="-14" dirty="0">
                <a:latin typeface="Calibri"/>
                <a:cs typeface="Calibri"/>
              </a:rPr>
              <a:t>e</a:t>
            </a:r>
            <a:r>
              <a:rPr sz="2200" spc="0" dirty="0">
                <a:latin typeface="Calibri"/>
                <a:cs typeface="Calibri"/>
              </a:rPr>
              <a:t>t</a:t>
            </a:r>
            <a:r>
              <a:rPr sz="2200" spc="-29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d</a:t>
            </a:r>
            <a:r>
              <a:rPr sz="2200" spc="-19" dirty="0">
                <a:latin typeface="Calibri"/>
                <a:cs typeface="Calibri"/>
              </a:rPr>
              <a:t>a</a:t>
            </a:r>
            <a:r>
              <a:rPr sz="2200" spc="-29" dirty="0">
                <a:latin typeface="Calibri"/>
                <a:cs typeface="Calibri"/>
              </a:rPr>
              <a:t>t</a:t>
            </a:r>
            <a:r>
              <a:rPr sz="2200" spc="0" dirty="0">
                <a:latin typeface="Calibri"/>
                <a:cs typeface="Calibri"/>
              </a:rPr>
              <a:t>a,</a:t>
            </a:r>
            <a:r>
              <a:rPr sz="2200" spc="-38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is</a:t>
            </a:r>
            <a:r>
              <a:rPr sz="2200" spc="-13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f</a:t>
            </a:r>
            <a:r>
              <a:rPr sz="2200" spc="-34" dirty="0">
                <a:latin typeface="Calibri"/>
                <a:cs typeface="Calibri"/>
              </a:rPr>
              <a:t>r</a:t>
            </a:r>
            <a:r>
              <a:rPr sz="2200" spc="4" dirty="0">
                <a:latin typeface="Calibri"/>
                <a:cs typeface="Calibri"/>
              </a:rPr>
              <a:t>o</a:t>
            </a:r>
            <a:r>
              <a:rPr sz="2200" spc="0" dirty="0">
                <a:latin typeface="Calibri"/>
                <a:cs typeface="Calibri"/>
              </a:rPr>
              <a:t>m</a:t>
            </a:r>
            <a:r>
              <a:rPr sz="2200" spc="-43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US,</a:t>
            </a:r>
            <a:r>
              <a:rPr sz="2200" spc="-9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(4%</a:t>
            </a:r>
            <a:r>
              <a:rPr sz="2200" spc="-33" dirty="0">
                <a:latin typeface="Calibri"/>
                <a:cs typeface="Calibri"/>
              </a:rPr>
              <a:t> </a:t>
            </a:r>
            <a:r>
              <a:rPr sz="2200" spc="-19" dirty="0">
                <a:latin typeface="Calibri"/>
                <a:cs typeface="Calibri"/>
              </a:rPr>
              <a:t>w</a:t>
            </a:r>
            <a:r>
              <a:rPr sz="2200" spc="4" dirty="0">
                <a:latin typeface="Calibri"/>
                <a:cs typeface="Calibri"/>
              </a:rPr>
              <a:t>o</a:t>
            </a:r>
            <a:r>
              <a:rPr sz="2200" spc="0" dirty="0">
                <a:latin typeface="Calibri"/>
                <a:cs typeface="Calibri"/>
              </a:rPr>
              <a:t>rld</a:t>
            </a:r>
            <a:r>
              <a:rPr sz="2200" spc="-51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popul</a:t>
            </a:r>
            <a:r>
              <a:rPr sz="2200" spc="-25" dirty="0">
                <a:latin typeface="Calibri"/>
                <a:cs typeface="Calibri"/>
              </a:rPr>
              <a:t>a</a:t>
            </a:r>
            <a:r>
              <a:rPr sz="2200" spc="0" dirty="0">
                <a:latin typeface="Calibri"/>
                <a:cs typeface="Calibri"/>
              </a:rPr>
              <a:t>tion).</a:t>
            </a:r>
            <a:r>
              <a:rPr sz="2200" spc="-134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China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&amp;</a:t>
            </a:r>
            <a:r>
              <a:rPr sz="2200" spc="-4" dirty="0">
                <a:latin typeface="Calibri"/>
                <a:cs typeface="Calibri"/>
              </a:rPr>
              <a:t> </a:t>
            </a:r>
            <a:r>
              <a:rPr sz="2200" spc="0" dirty="0">
                <a:latin typeface="Calibri"/>
                <a:cs typeface="Calibri"/>
              </a:rPr>
              <a:t>India</a:t>
            </a:r>
            <a:endParaRPr sz="2200" dirty="0">
              <a:latin typeface="Calibri"/>
              <a:cs typeface="Calibri"/>
            </a:endParaRPr>
          </a:p>
          <a:p>
            <a:pPr marL="470204">
              <a:lnSpc>
                <a:spcPts val="2375"/>
              </a:lnSpc>
              <a:spcBef>
                <a:spcPts val="118"/>
              </a:spcBef>
            </a:pPr>
            <a:r>
              <a:rPr sz="3300" spc="-29" baseline="2482" dirty="0">
                <a:latin typeface="Calibri"/>
                <a:cs typeface="Calibri"/>
              </a:rPr>
              <a:t>c</a:t>
            </a:r>
            <a:r>
              <a:rPr sz="3300" spc="4" baseline="2482" dirty="0">
                <a:latin typeface="Calibri"/>
                <a:cs typeface="Calibri"/>
              </a:rPr>
              <a:t>o</a:t>
            </a:r>
            <a:r>
              <a:rPr sz="3300" spc="-25" baseline="2482" dirty="0">
                <a:latin typeface="Calibri"/>
                <a:cs typeface="Calibri"/>
              </a:rPr>
              <a:t>n</a:t>
            </a:r>
            <a:r>
              <a:rPr sz="3300" spc="0" baseline="2482" dirty="0">
                <a:latin typeface="Calibri"/>
                <a:cs typeface="Calibri"/>
              </a:rPr>
              <a:t>tribu</a:t>
            </a:r>
            <a:r>
              <a:rPr sz="3300" spc="-34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e</a:t>
            </a:r>
            <a:r>
              <a:rPr sz="3300" spc="-58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3%</a:t>
            </a:r>
            <a:r>
              <a:rPr sz="3300" spc="-26" baseline="2482" dirty="0">
                <a:latin typeface="Calibri"/>
                <a:cs typeface="Calibri"/>
              </a:rPr>
              <a:t> </a:t>
            </a:r>
            <a:r>
              <a:rPr sz="3300" spc="4" baseline="2482" dirty="0">
                <a:latin typeface="Calibri"/>
                <a:cs typeface="Calibri"/>
              </a:rPr>
              <a:t>o</a:t>
            </a:r>
            <a:r>
              <a:rPr sz="3300" spc="0" baseline="2482" dirty="0">
                <a:latin typeface="Calibri"/>
                <a:cs typeface="Calibri"/>
              </a:rPr>
              <a:t>f</a:t>
            </a:r>
            <a:r>
              <a:rPr sz="3300" spc="-8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Ima</a:t>
            </a:r>
            <a:r>
              <a:rPr sz="3300" spc="-25" baseline="2482" dirty="0">
                <a:latin typeface="Calibri"/>
                <a:cs typeface="Calibri"/>
              </a:rPr>
              <a:t>g</a:t>
            </a:r>
            <a:r>
              <a:rPr sz="3300" spc="0" baseline="2482" dirty="0">
                <a:latin typeface="Calibri"/>
                <a:cs typeface="Calibri"/>
              </a:rPr>
              <a:t>eN</a:t>
            </a:r>
            <a:r>
              <a:rPr sz="3300" spc="-19" baseline="2482" dirty="0">
                <a:latin typeface="Calibri"/>
                <a:cs typeface="Calibri"/>
              </a:rPr>
              <a:t>e</a:t>
            </a:r>
            <a:r>
              <a:rPr sz="3300" spc="0" baseline="2482" dirty="0">
                <a:latin typeface="Calibri"/>
                <a:cs typeface="Calibri"/>
              </a:rPr>
              <a:t>t</a:t>
            </a:r>
            <a:r>
              <a:rPr sz="3300" spc="-8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d</a:t>
            </a:r>
            <a:r>
              <a:rPr sz="3300" spc="-19" baseline="2482" dirty="0">
                <a:latin typeface="Calibri"/>
                <a:cs typeface="Calibri"/>
              </a:rPr>
              <a:t>a</a:t>
            </a:r>
            <a:r>
              <a:rPr sz="3300" spc="-29" baseline="2482" dirty="0">
                <a:latin typeface="Calibri"/>
                <a:cs typeface="Calibri"/>
              </a:rPr>
              <a:t>t</a:t>
            </a:r>
            <a:r>
              <a:rPr sz="3300" spc="0" baseline="2482" dirty="0">
                <a:latin typeface="Calibri"/>
                <a:cs typeface="Calibri"/>
              </a:rPr>
              <a:t>a</a:t>
            </a:r>
            <a:r>
              <a:rPr sz="3300" spc="-32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&amp;</a:t>
            </a:r>
            <a:r>
              <a:rPr sz="3300" spc="-9" baseline="2482" dirty="0">
                <a:latin typeface="Calibri"/>
                <a:cs typeface="Calibri"/>
              </a:rPr>
              <a:t> </a:t>
            </a:r>
            <a:r>
              <a:rPr sz="3300" spc="-19" baseline="2482" dirty="0">
                <a:latin typeface="Calibri"/>
                <a:cs typeface="Calibri"/>
              </a:rPr>
              <a:t>r</a:t>
            </a:r>
            <a:r>
              <a:rPr sz="3300" spc="0" baseline="2482" dirty="0">
                <a:latin typeface="Calibri"/>
                <a:cs typeface="Calibri"/>
              </a:rPr>
              <a:t>ep</a:t>
            </a:r>
            <a:r>
              <a:rPr sz="3300" spc="-25" baseline="2482" dirty="0">
                <a:latin typeface="Calibri"/>
                <a:cs typeface="Calibri"/>
              </a:rPr>
              <a:t>r</a:t>
            </a:r>
            <a:r>
              <a:rPr sz="3300" spc="0" baseline="2482" dirty="0">
                <a:latin typeface="Calibri"/>
                <a:cs typeface="Calibri"/>
              </a:rPr>
              <a:t>ese</a:t>
            </a:r>
            <a:r>
              <a:rPr sz="3300" spc="-19" baseline="2482" dirty="0">
                <a:latin typeface="Calibri"/>
                <a:cs typeface="Calibri"/>
              </a:rPr>
              <a:t>n</a:t>
            </a:r>
            <a:r>
              <a:rPr sz="3300" spc="0" baseline="2482" dirty="0">
                <a:latin typeface="Calibri"/>
                <a:cs typeface="Calibri"/>
              </a:rPr>
              <a:t>t</a:t>
            </a:r>
            <a:r>
              <a:rPr sz="3300" spc="-72" baseline="2482" dirty="0">
                <a:latin typeface="Calibri"/>
                <a:cs typeface="Calibri"/>
              </a:rPr>
              <a:t> </a:t>
            </a:r>
            <a:r>
              <a:rPr sz="3300" spc="4" baseline="2482" dirty="0">
                <a:latin typeface="Calibri"/>
                <a:cs typeface="Calibri"/>
              </a:rPr>
              <a:t>3</a:t>
            </a:r>
            <a:r>
              <a:rPr sz="3300" spc="0" baseline="2482" dirty="0">
                <a:latin typeface="Calibri"/>
                <a:cs typeface="Calibri"/>
              </a:rPr>
              <a:t>6%</a:t>
            </a:r>
            <a:r>
              <a:rPr sz="3300" spc="-16" baseline="2482" dirty="0">
                <a:latin typeface="Calibri"/>
                <a:cs typeface="Calibri"/>
              </a:rPr>
              <a:t> </a:t>
            </a:r>
            <a:r>
              <a:rPr sz="3300" spc="4" baseline="2482" dirty="0">
                <a:latin typeface="Calibri"/>
                <a:cs typeface="Calibri"/>
              </a:rPr>
              <a:t>o</a:t>
            </a:r>
            <a:r>
              <a:rPr sz="3300" spc="0" baseline="2482" dirty="0">
                <a:latin typeface="Calibri"/>
                <a:cs typeface="Calibri"/>
              </a:rPr>
              <a:t>f</a:t>
            </a:r>
            <a:r>
              <a:rPr sz="3300" spc="-18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t</a:t>
            </a:r>
            <a:r>
              <a:rPr sz="3300" spc="-4" baseline="2482" dirty="0">
                <a:latin typeface="Calibri"/>
                <a:cs typeface="Calibri"/>
              </a:rPr>
              <a:t>h</a:t>
            </a:r>
            <a:r>
              <a:rPr sz="3300" spc="0" baseline="2482" dirty="0">
                <a:latin typeface="Calibri"/>
                <a:cs typeface="Calibri"/>
              </a:rPr>
              <a:t>e</a:t>
            </a:r>
            <a:r>
              <a:rPr sz="3300" spc="-3" baseline="2482" dirty="0">
                <a:latin typeface="Calibri"/>
                <a:cs typeface="Calibri"/>
              </a:rPr>
              <a:t> </a:t>
            </a:r>
            <a:r>
              <a:rPr sz="3300" spc="-19" baseline="2482" dirty="0">
                <a:latin typeface="Calibri"/>
                <a:cs typeface="Calibri"/>
              </a:rPr>
              <a:t>w</a:t>
            </a:r>
            <a:r>
              <a:rPr sz="3300" spc="4" baseline="2482" dirty="0">
                <a:latin typeface="Calibri"/>
                <a:cs typeface="Calibri"/>
              </a:rPr>
              <a:t>o</a:t>
            </a:r>
            <a:r>
              <a:rPr sz="3300" spc="0" baseline="2482" dirty="0">
                <a:latin typeface="Calibri"/>
                <a:cs typeface="Calibri"/>
              </a:rPr>
              <a:t>rld</a:t>
            </a:r>
            <a:r>
              <a:rPr sz="3300" spc="-129" baseline="2482" dirty="0">
                <a:latin typeface="Calibri"/>
                <a:cs typeface="Calibri"/>
              </a:rPr>
              <a:t>’</a:t>
            </a:r>
            <a:r>
              <a:rPr sz="3300" spc="0" baseline="2482" dirty="0">
                <a:latin typeface="Calibri"/>
                <a:cs typeface="Calibri"/>
              </a:rPr>
              <a:t>s</a:t>
            </a:r>
            <a:r>
              <a:rPr sz="3300" spc="-60" baseline="2482" dirty="0">
                <a:latin typeface="Calibri"/>
                <a:cs typeface="Calibri"/>
              </a:rPr>
              <a:t> </a:t>
            </a:r>
            <a:r>
              <a:rPr sz="3300" spc="0" baseline="2482" dirty="0">
                <a:latin typeface="Calibri"/>
                <a:cs typeface="Calibri"/>
              </a:rPr>
              <a:t>p</a:t>
            </a:r>
            <a:r>
              <a:rPr sz="3300" spc="4" baseline="2482" dirty="0">
                <a:latin typeface="Calibri"/>
                <a:cs typeface="Calibri"/>
              </a:rPr>
              <a:t>o</a:t>
            </a:r>
            <a:r>
              <a:rPr sz="3300" spc="0" baseline="2482" dirty="0">
                <a:latin typeface="Calibri"/>
                <a:cs typeface="Calibri"/>
              </a:rPr>
              <a:t>pul</a:t>
            </a:r>
            <a:r>
              <a:rPr sz="3300" spc="-19" baseline="2482" dirty="0">
                <a:latin typeface="Calibri"/>
                <a:cs typeface="Calibri"/>
              </a:rPr>
              <a:t>a</a:t>
            </a:r>
            <a:r>
              <a:rPr sz="3300" spc="0" baseline="2482" dirty="0">
                <a:latin typeface="Calibri"/>
                <a:cs typeface="Calibri"/>
              </a:rPr>
              <a:t>tion.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975" y="3236213"/>
            <a:ext cx="190906" cy="356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5"/>
              </a:lnSpc>
              <a:spcBef>
                <a:spcPts val="138"/>
              </a:spcBef>
            </a:pPr>
            <a:r>
              <a:rPr sz="2600" spc="0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07975" y="4076438"/>
            <a:ext cx="190754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spc="0" dirty="0"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471651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226308" y="1952244"/>
            <a:ext cx="5445252" cy="2866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9861" y="1261961"/>
            <a:ext cx="2910877" cy="1902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2287">
              <a:lnSpc>
                <a:spcPts val="4585"/>
              </a:lnSpc>
              <a:spcBef>
                <a:spcPts val="229"/>
              </a:spcBef>
            </a:pPr>
            <a:r>
              <a:rPr sz="6600" spc="-114" baseline="3103" dirty="0">
                <a:latin typeface="Calibri Light"/>
                <a:cs typeface="Calibri Light"/>
              </a:rPr>
              <a:t>F</a:t>
            </a:r>
            <a:r>
              <a:rPr sz="6600" spc="0" baseline="3103" dirty="0">
                <a:latin typeface="Calibri Light"/>
                <a:cs typeface="Calibri Light"/>
              </a:rPr>
              <a:t>acebook</a:t>
            </a:r>
            <a:endParaRPr sz="4400" dirty="0">
              <a:latin typeface="Calibri Light"/>
              <a:cs typeface="Calibri Light"/>
            </a:endParaRPr>
          </a:p>
          <a:p>
            <a:pPr marL="12700" marR="1207139">
              <a:lnSpc>
                <a:spcPct val="99849"/>
              </a:lnSpc>
              <a:spcBef>
                <a:spcPts val="2985"/>
              </a:spcBef>
            </a:pPr>
            <a:r>
              <a:rPr sz="2000" spc="0" dirty="0">
                <a:latin typeface="Times New Roman"/>
                <a:cs typeface="Times New Roman"/>
              </a:rPr>
              <a:t>Ads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tai</a:t>
            </a:r>
            <a:r>
              <a:rPr sz="2000" spc="5" dirty="0">
                <a:latin typeface="Times New Roman"/>
                <a:cs typeface="Times New Roman"/>
              </a:rPr>
              <a:t>l</a:t>
            </a:r>
            <a:r>
              <a:rPr sz="2000" spc="0" dirty="0">
                <a:latin typeface="Times New Roman"/>
                <a:cs typeface="Times New Roman"/>
              </a:rPr>
              <a:t>ored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to demograph</a:t>
            </a:r>
            <a:r>
              <a:rPr sz="2000" spc="9" dirty="0">
                <a:latin typeface="Times New Roman"/>
                <a:cs typeface="Times New Roman"/>
              </a:rPr>
              <a:t>i</a:t>
            </a:r>
            <a:r>
              <a:rPr sz="2000" spc="0" dirty="0">
                <a:latin typeface="Times New Roman"/>
                <a:cs typeface="Times New Roman"/>
              </a:rPr>
              <a:t>c backg</a:t>
            </a:r>
            <a:r>
              <a:rPr sz="2000" spc="9" dirty="0">
                <a:latin typeface="Times New Roman"/>
                <a:cs typeface="Times New Roman"/>
              </a:rPr>
              <a:t>r</a:t>
            </a:r>
            <a:r>
              <a:rPr sz="2000" spc="0" dirty="0">
                <a:latin typeface="Times New Roman"/>
                <a:cs typeface="Times New Roman"/>
              </a:rPr>
              <a:t>ound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6729" y="749579"/>
            <a:ext cx="93181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Ads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8110" y="2405316"/>
            <a:ext cx="2217228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spc="0" dirty="0">
                <a:latin typeface="Times New Roman"/>
                <a:cs typeface="Times New Roman"/>
              </a:rPr>
              <a:t>Fa</a:t>
            </a: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0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b</a:t>
            </a:r>
            <a:r>
              <a:rPr sz="2000" spc="0" dirty="0">
                <a:latin typeface="Times New Roman"/>
                <a:cs typeface="Times New Roman"/>
              </a:rPr>
              <a:t>ook</a:t>
            </a:r>
            <a:r>
              <a:rPr sz="2000" spc="-64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said </a:t>
            </a:r>
            <a:r>
              <a:rPr sz="2000" spc="14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that</a:t>
            </a:r>
            <a:endParaRPr sz="2000">
              <a:latin typeface="Times New Roman"/>
              <a:cs typeface="Times New Roman"/>
            </a:endParaRPr>
          </a:p>
          <a:p>
            <a:pPr marL="12700" marR="38176">
              <a:lnSpc>
                <a:spcPct val="95825"/>
              </a:lnSpc>
            </a:pPr>
            <a:r>
              <a:rPr sz="2000" spc="0" dirty="0">
                <a:latin typeface="Times New Roman"/>
                <a:cs typeface="Times New Roman"/>
                <a:hlinkClick r:id="rId3"/>
              </a:rPr>
              <a:t>th</a:t>
            </a:r>
            <a:r>
              <a:rPr sz="2000" spc="9" dirty="0">
                <a:latin typeface="Times New Roman"/>
                <a:cs typeface="Times New Roman"/>
                <a:hlinkClick r:id="rId3"/>
              </a:rPr>
              <a:t>e</a:t>
            </a:r>
            <a:r>
              <a:rPr sz="2000" spc="0" dirty="0">
                <a:latin typeface="Times New Roman"/>
                <a:cs typeface="Times New Roman"/>
                <a:hlinkClick r:id="rId3"/>
              </a:rPr>
              <a:t>y</a:t>
            </a:r>
            <a:r>
              <a:rPr sz="2000" spc="286" dirty="0">
                <a:latin typeface="Times New Roman"/>
                <a:cs typeface="Times New Roman"/>
                <a:hlinkClick r:id="rId3"/>
              </a:rPr>
              <a:t> </a:t>
            </a:r>
            <a:r>
              <a:rPr sz="2000" spc="0" dirty="0">
                <a:latin typeface="Times New Roman"/>
                <a:cs typeface="Times New Roman"/>
                <a:hlinkClick r:id="rId3"/>
              </a:rPr>
              <a:t>have</a:t>
            </a:r>
            <a:r>
              <a:rPr sz="2000" spc="225" dirty="0">
                <a:latin typeface="Times New Roman"/>
                <a:cs typeface="Times New Roman"/>
                <a:hlinkClick r:id="rId3"/>
              </a:rPr>
              <a:t> </a:t>
            </a:r>
            <a:r>
              <a:rPr sz="2000" u="heavy" spc="232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000" u="heavy" spc="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“</a:t>
            </a:r>
            <a:r>
              <a:rPr sz="2000" u="heavy" spc="-4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m</a:t>
            </a:r>
            <a:r>
              <a:rPr sz="2000" u="heavy" spc="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08110" y="3013392"/>
            <a:ext cx="2282320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u="heavy" spc="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impor</a:t>
            </a:r>
            <a:r>
              <a:rPr sz="2000" u="heavy" spc="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t</a:t>
            </a:r>
            <a:r>
              <a:rPr sz="2000" u="heavy" spc="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ant</a:t>
            </a:r>
            <a:r>
              <a:rPr sz="2000" u="heavy" spc="-54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000" u="heavy" spc="-9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c</a:t>
            </a:r>
            <a:r>
              <a:rPr sz="2000" u="heavy" spc="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hanges</a:t>
            </a:r>
            <a:r>
              <a:rPr sz="2000" spc="0" dirty="0">
                <a:solidFill>
                  <a:srgbClr val="7BC68F"/>
                </a:solidFill>
                <a:latin typeface="Times New Roman"/>
                <a:cs typeface="Times New Roman"/>
                <a:hlinkClick r:id="rId3"/>
              </a:rPr>
              <a:t>”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352" y="5153977"/>
            <a:ext cx="5190757" cy="583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jobs</a:t>
            </a:r>
            <a:r>
              <a:rPr sz="2000" i="1" spc="3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such</a:t>
            </a:r>
            <a:r>
              <a:rPr sz="2000" i="1" spc="44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as</a:t>
            </a:r>
            <a:r>
              <a:rPr sz="2000" i="1" spc="24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urse</a:t>
            </a:r>
            <a:r>
              <a:rPr sz="2000" i="1" spc="4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2000" i="1" spc="-1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cretaries</a:t>
            </a:r>
            <a:r>
              <a:rPr sz="2000" i="1" spc="-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000" i="1" spc="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preschool</a:t>
            </a:r>
            <a:endParaRPr sz="2000" dirty="0">
              <a:latin typeface="Times New Roman"/>
              <a:cs typeface="Times New Roman"/>
            </a:endParaRPr>
          </a:p>
          <a:p>
            <a:pPr marL="12700" marR="38176">
              <a:lnSpc>
                <a:spcPct val="95825"/>
              </a:lnSpc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teachers</a:t>
            </a:r>
            <a:r>
              <a:rPr sz="2000" i="1" spc="-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were</a:t>
            </a:r>
            <a:r>
              <a:rPr sz="2000" i="1" spc="24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sugge</a:t>
            </a:r>
            <a:r>
              <a:rPr sz="200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ted</a:t>
            </a:r>
            <a:r>
              <a:rPr sz="2000" i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prim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ri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000" i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i="1" spc="18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women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60038" y="6062560"/>
            <a:ext cx="6191577" cy="583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job</a:t>
            </a:r>
            <a:r>
              <a:rPr sz="2000" i="1" spc="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000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000" i="1" spc="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ja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it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rs</a:t>
            </a:r>
            <a:r>
              <a:rPr sz="2000" i="1" spc="2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000" i="1" spc="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xi</a:t>
            </a:r>
            <a:r>
              <a:rPr sz="2000" i="1" spc="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dr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vers</a:t>
            </a:r>
            <a:r>
              <a:rPr sz="2000" i="1" spc="17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had</a:t>
            </a:r>
            <a:r>
              <a:rPr sz="2000" i="1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been</a:t>
            </a:r>
            <a:r>
              <a:rPr sz="2000" i="1" spc="41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shown </a:t>
            </a:r>
            <a:r>
              <a:rPr sz="2000" i="1" spc="5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000" i="1" spc="17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12700" marR="38176">
              <a:lnSpc>
                <a:spcPct val="95825"/>
              </a:lnSpc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gher</a:t>
            </a:r>
            <a:r>
              <a:rPr sz="2000" i="1" spc="14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umber</a:t>
            </a:r>
            <a:r>
              <a:rPr sz="2000" i="1" spc="45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000" i="1" spc="20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men,</a:t>
            </a:r>
            <a:r>
              <a:rPr sz="2000" i="1" spc="31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more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ver </a:t>
            </a:r>
            <a:r>
              <a:rPr sz="2000" i="1" spc="3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men</a:t>
            </a:r>
            <a:r>
              <a:rPr sz="2000" i="1" spc="4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000" i="1" spc="20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ties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126479" y="3087878"/>
            <a:ext cx="620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897571948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1" y="990601"/>
            <a:ext cx="11221844" cy="5309838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An assumption is an unproven or untested belief, thought, or hypothesis that is accepted as true without concrete evidence. </a:t>
            </a:r>
          </a:p>
          <a:p>
            <a:pPr marL="0" indent="0">
              <a:buNone/>
            </a:pPr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Assumptions can be: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1. Unconscious (not realizing you're making one)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2. Based on incomplete information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3. Influenced by personal experiences or cultural background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</a:rPr>
              <a:t>Example: "He's probably tired today because he looks sleepy." (assuming without knowing the facts)</a:t>
            </a:r>
          </a:p>
        </p:txBody>
      </p:sp>
    </p:spTree>
    <p:extLst>
      <p:ext uri="{BB962C8B-B14F-4D97-AF65-F5344CB8AC3E}">
        <p14:creationId xmlns:p14="http://schemas.microsoft.com/office/powerpoint/2010/main" val="11354098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4642104" y="1784603"/>
            <a:ext cx="6001511" cy="3694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6940" y="749579"/>
            <a:ext cx="339735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GIPH</a:t>
            </a:r>
            <a:r>
              <a:rPr sz="6600" spc="-354" baseline="3103" dirty="0">
                <a:latin typeface="Calibri Light"/>
                <a:cs typeface="Calibri Light"/>
              </a:rPr>
              <a:t>Y</a:t>
            </a:r>
            <a:r>
              <a:rPr sz="6600" spc="0" baseline="3103" dirty="0">
                <a:latin typeface="Calibri Light"/>
                <a:cs typeface="Calibri Light"/>
              </a:rPr>
              <a:t>: Gender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1697" y="749579"/>
            <a:ext cx="2961314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classifi</a:t>
            </a:r>
            <a:r>
              <a:rPr sz="6600" spc="-44" baseline="3103" dirty="0">
                <a:latin typeface="Calibri Light"/>
                <a:cs typeface="Calibri Light"/>
              </a:rPr>
              <a:t>ca</a:t>
            </a:r>
            <a:r>
              <a:rPr sz="6600" spc="0" baseline="3103" dirty="0">
                <a:latin typeface="Calibri Light"/>
                <a:cs typeface="Calibri Light"/>
              </a:rPr>
              <a:t>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11635" y="749579"/>
            <a:ext cx="742458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via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71589" y="749579"/>
            <a:ext cx="765684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iris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55047" y="749579"/>
            <a:ext cx="275145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i</a:t>
            </a:r>
            <a:r>
              <a:rPr sz="6600" spc="-9" baseline="3103" dirty="0">
                <a:latin typeface="Calibri Light"/>
                <a:cs typeface="Calibri Light"/>
              </a:rPr>
              <a:t>n</a:t>
            </a:r>
            <a:r>
              <a:rPr sz="6600" spc="-104" baseline="3103" dirty="0">
                <a:latin typeface="Calibri Light"/>
                <a:cs typeface="Calibri Light"/>
              </a:rPr>
              <a:t>f</a:t>
            </a:r>
            <a:r>
              <a:rPr sz="6600" spc="0" baseline="3103" dirty="0">
                <a:latin typeface="Calibri Light"/>
                <a:cs typeface="Calibri Light"/>
              </a:rPr>
              <a:t>orm</a:t>
            </a:r>
            <a:r>
              <a:rPr sz="6600" spc="-4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67" y="2069020"/>
            <a:ext cx="3990656" cy="8880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3811">
              <a:lnSpc>
                <a:spcPts val="2120"/>
              </a:lnSpc>
              <a:spcBef>
                <a:spcPts val="106"/>
              </a:spcBef>
            </a:pPr>
            <a:r>
              <a:rPr sz="2000" spc="0" dirty="0">
                <a:latin typeface="Times New Roman"/>
                <a:cs typeface="Times New Roman"/>
              </a:rPr>
              <a:t>ma</a:t>
            </a:r>
            <a:r>
              <a:rPr sz="2000" spc="-11" dirty="0">
                <a:latin typeface="Times New Roman"/>
                <a:cs typeface="Times New Roman"/>
              </a:rPr>
              <a:t>c</a:t>
            </a:r>
            <a:r>
              <a:rPr sz="2000" spc="0" dirty="0">
                <a:latin typeface="Times New Roman"/>
                <a:cs typeface="Times New Roman"/>
              </a:rPr>
              <a:t>hine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l</a:t>
            </a:r>
            <a:r>
              <a:rPr sz="2000" spc="4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a</a:t>
            </a:r>
            <a:r>
              <a:rPr sz="2000" spc="4" dirty="0">
                <a:latin typeface="Times New Roman"/>
                <a:cs typeface="Times New Roman"/>
              </a:rPr>
              <a:t>r</a:t>
            </a:r>
            <a:r>
              <a:rPr sz="2000" spc="0" dirty="0">
                <a:latin typeface="Times New Roman"/>
                <a:cs typeface="Times New Roman"/>
              </a:rPr>
              <a:t>ning </a:t>
            </a:r>
            <a:r>
              <a:rPr sz="2000" spc="21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l</a:t>
            </a:r>
            <a:r>
              <a:rPr sz="2000" spc="0" dirty="0">
                <a:latin typeface="Times New Roman"/>
                <a:cs typeface="Times New Roman"/>
              </a:rPr>
              <a:t>gor</a:t>
            </a:r>
            <a:r>
              <a:rPr sz="2000" spc="11" dirty="0">
                <a:latin typeface="Times New Roman"/>
                <a:cs typeface="Times New Roman"/>
              </a:rPr>
              <a:t>i</a:t>
            </a:r>
            <a:r>
              <a:rPr sz="2000" spc="-11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hms</a:t>
            </a:r>
            <a:r>
              <a:rPr sz="2000" spc="-7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can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</a:pPr>
            <a:r>
              <a:rPr sz="2000" spc="4" dirty="0">
                <a:latin typeface="Times New Roman"/>
                <a:cs typeface="Times New Roman"/>
              </a:rPr>
              <a:t>w</a:t>
            </a:r>
            <a:r>
              <a:rPr sz="2000" spc="0" dirty="0">
                <a:latin typeface="Times New Roman"/>
                <a:cs typeface="Times New Roman"/>
              </a:rPr>
              <a:t>ork</a:t>
            </a:r>
            <a:r>
              <a:rPr sz="2000" spc="192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out</a:t>
            </a:r>
            <a:r>
              <a:rPr sz="2000" spc="312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so</a:t>
            </a:r>
            <a:r>
              <a:rPr sz="2000" spc="-11" dirty="0">
                <a:latin typeface="Times New Roman"/>
                <a:cs typeface="Times New Roman"/>
              </a:rPr>
              <a:t>m</a:t>
            </a:r>
            <a:r>
              <a:rPr sz="2000" spc="0" dirty="0">
                <a:latin typeface="Times New Roman"/>
                <a:cs typeface="Times New Roman"/>
              </a:rPr>
              <a:t>eon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's</a:t>
            </a:r>
            <a:r>
              <a:rPr sz="2000" spc="7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g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nder</a:t>
            </a:r>
            <a:r>
              <a:rPr sz="2000" spc="-193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from</a:t>
            </a:r>
            <a:r>
              <a:rPr sz="2000" spc="373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a</a:t>
            </a:r>
            <a:endParaRPr sz="2000">
              <a:latin typeface="Times New Roman"/>
              <a:cs typeface="Times New Roman"/>
            </a:endParaRPr>
          </a:p>
          <a:p>
            <a:pPr marL="12700" marR="43811">
              <a:lnSpc>
                <a:spcPct val="95825"/>
              </a:lnSpc>
              <a:spcBef>
                <a:spcPts val="85"/>
              </a:spcBef>
            </a:pPr>
            <a:r>
              <a:rPr sz="2000" spc="0" dirty="0">
                <a:latin typeface="Times New Roman"/>
                <a:cs typeface="Times New Roman"/>
              </a:rPr>
              <a:t>picture</a:t>
            </a:r>
            <a:r>
              <a:rPr sz="2000" spc="-7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of</a:t>
            </a:r>
            <a:r>
              <a:rPr sz="2000" spc="166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th</a:t>
            </a:r>
            <a:r>
              <a:rPr sz="2000" spc="4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ir</a:t>
            </a:r>
            <a:r>
              <a:rPr sz="2000" spc="279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i</a:t>
            </a:r>
            <a:r>
              <a:rPr sz="2000" spc="4" dirty="0">
                <a:latin typeface="Times New Roman"/>
                <a:cs typeface="Times New Roman"/>
              </a:rPr>
              <a:t>r</a:t>
            </a:r>
            <a:r>
              <a:rPr sz="2000" spc="0" dirty="0">
                <a:latin typeface="Times New Roman"/>
                <a:cs typeface="Times New Roman"/>
              </a:rPr>
              <a:t>is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3705288"/>
            <a:ext cx="2329304" cy="583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0334">
              <a:lnSpc>
                <a:spcPts val="2120"/>
              </a:lnSpc>
              <a:spcBef>
                <a:spcPts val="106"/>
              </a:spcBef>
            </a:pPr>
            <a:r>
              <a:rPr sz="2000" spc="0" dirty="0">
                <a:latin typeface="Times New Roman"/>
                <a:cs typeface="Times New Roman"/>
              </a:rPr>
              <a:t>imag</a:t>
            </a:r>
            <a:r>
              <a:rPr sz="2000" spc="5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s</a:t>
            </a:r>
            <a:r>
              <a:rPr sz="2000" spc="-66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of</a:t>
            </a:r>
            <a:r>
              <a:rPr sz="2000" spc="166" dirty="0">
                <a:latin typeface="Times New Roman"/>
                <a:cs typeface="Times New Roman"/>
              </a:rPr>
              <a:t> </a:t>
            </a:r>
            <a:r>
              <a:rPr sz="2000" spc="4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yes </a:t>
            </a:r>
            <a:r>
              <a:rPr sz="2000" spc="41" dirty="0">
                <a:latin typeface="Times New Roman"/>
                <a:cs typeface="Times New Roman"/>
              </a:rPr>
              <a:t> </a:t>
            </a:r>
            <a:r>
              <a:rPr sz="2000" spc="4" dirty="0">
                <a:latin typeface="Times New Roman"/>
                <a:cs typeface="Times New Roman"/>
              </a:rPr>
              <a:t>w</a:t>
            </a:r>
            <a:r>
              <a:rPr sz="2000" spc="0" dirty="0">
                <a:latin typeface="Times New Roman"/>
                <a:cs typeface="Times New Roman"/>
              </a:rPr>
              <a:t>i</a:t>
            </a:r>
            <a:r>
              <a:rPr sz="2000" spc="4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h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</a:pPr>
            <a:r>
              <a:rPr sz="2000" spc="0" dirty="0">
                <a:latin typeface="Times New Roman"/>
                <a:cs typeface="Times New Roman"/>
              </a:rPr>
              <a:t>and</a:t>
            </a:r>
            <a:r>
              <a:rPr sz="2000" spc="422" dirty="0">
                <a:latin typeface="Times New Roman"/>
                <a:cs typeface="Times New Roman"/>
              </a:rPr>
              <a:t> </a:t>
            </a:r>
            <a:r>
              <a:rPr sz="2000" spc="4" dirty="0">
                <a:latin typeface="Times New Roman"/>
                <a:cs typeface="Times New Roman"/>
              </a:rPr>
              <a:t>w</a:t>
            </a:r>
            <a:r>
              <a:rPr sz="2000" spc="0" dirty="0">
                <a:latin typeface="Times New Roman"/>
                <a:cs typeface="Times New Roman"/>
              </a:rPr>
              <a:t>i</a:t>
            </a:r>
            <a:r>
              <a:rPr sz="2000" spc="4" dirty="0">
                <a:latin typeface="Times New Roman"/>
                <a:cs typeface="Times New Roman"/>
              </a:rPr>
              <a:t>t</a:t>
            </a:r>
            <a:r>
              <a:rPr sz="2000" spc="0" dirty="0">
                <a:latin typeface="Times New Roman"/>
                <a:cs typeface="Times New Roman"/>
              </a:rPr>
              <a:t>hout</a:t>
            </a:r>
            <a:r>
              <a:rPr sz="2000" spc="462" dirty="0">
                <a:latin typeface="Times New Roman"/>
                <a:cs typeface="Times New Roman"/>
              </a:rPr>
              <a:t> </a:t>
            </a:r>
            <a:r>
              <a:rPr sz="2000" spc="0" dirty="0">
                <a:latin typeface="Times New Roman"/>
                <a:cs typeface="Times New Roman"/>
              </a:rPr>
              <a:t>ey</a:t>
            </a:r>
            <a:r>
              <a:rPr sz="2000" spc="9" dirty="0">
                <a:latin typeface="Times New Roman"/>
                <a:cs typeface="Times New Roman"/>
              </a:rPr>
              <a:t>e</a:t>
            </a:r>
            <a:r>
              <a:rPr sz="2000" spc="0" dirty="0">
                <a:latin typeface="Times New Roman"/>
                <a:cs typeface="Times New Roman"/>
              </a:rPr>
              <a:t>l</a:t>
            </a:r>
            <a:r>
              <a:rPr sz="2000" spc="4" dirty="0">
                <a:latin typeface="Times New Roman"/>
                <a:cs typeface="Times New Roman"/>
              </a:rPr>
              <a:t>i</a:t>
            </a:r>
            <a:r>
              <a:rPr sz="2000" spc="0" dirty="0">
                <a:latin typeface="Times New Roman"/>
                <a:cs typeface="Times New Roman"/>
              </a:rPr>
              <a:t>ner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716274" y="6260134"/>
            <a:ext cx="2910242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20"/>
              </a:lnSpc>
              <a:spcBef>
                <a:spcPts val="106"/>
              </a:spcBef>
            </a:pP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ge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der</a:t>
            </a:r>
            <a:r>
              <a:rPr sz="2000" i="1" spc="3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fr</a:t>
            </a:r>
            <a:r>
              <a:rPr sz="2000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000" i="1" spc="34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eye</a:t>
            </a:r>
            <a:r>
              <a:rPr sz="2000" i="1" spc="28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ke</a:t>
            </a:r>
            <a:r>
              <a:rPr sz="20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2000" i="1" spc="0" dirty="0">
                <a:solidFill>
                  <a:srgbClr val="FF0000"/>
                </a:solidFill>
                <a:latin typeface="Times New Roman"/>
                <a:cs typeface="Times New Roman"/>
              </a:rPr>
              <a:t>p?</a:t>
            </a:r>
            <a:endParaRPr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7851940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6554724" y="3624072"/>
            <a:ext cx="2144268" cy="2142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6940" y="749579"/>
            <a:ext cx="10580601" cy="1513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6476">
              <a:lnSpc>
                <a:spcPts val="4585"/>
              </a:lnSpc>
              <a:spcBef>
                <a:spcPts val="229"/>
              </a:spcBef>
            </a:pPr>
            <a:r>
              <a:rPr sz="6600" spc="-114" baseline="3103" dirty="0">
                <a:latin typeface="Calibri Light"/>
                <a:cs typeface="Calibri Light"/>
              </a:rPr>
              <a:t>F</a:t>
            </a:r>
            <a:r>
              <a:rPr sz="6600" spc="0" baseline="3103" dirty="0">
                <a:latin typeface="Calibri Light"/>
                <a:cs typeface="Calibri Light"/>
              </a:rPr>
              <a:t>acebook</a:t>
            </a:r>
            <a:r>
              <a:rPr sz="6600" spc="9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t</a:t>
            </a:r>
            <a:r>
              <a:rPr sz="6600" spc="-75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ansl</a:t>
            </a:r>
            <a:r>
              <a:rPr sz="6600" spc="-34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tion</a:t>
            </a:r>
            <a:endParaRPr sz="4400">
              <a:latin typeface="Calibri Light"/>
              <a:cs typeface="Calibri Light"/>
            </a:endParaRPr>
          </a:p>
          <a:p>
            <a:pPr marL="12700">
              <a:lnSpc>
                <a:spcPct val="101725"/>
              </a:lnSpc>
              <a:spcBef>
                <a:spcPts val="3634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0" dirty="0">
                <a:latin typeface="Calibri"/>
                <a:cs typeface="Calibri"/>
              </a:rPr>
              <a:t>in</a:t>
            </a:r>
            <a:r>
              <a:rPr sz="2800" spc="-1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Oc</a:t>
            </a:r>
            <a:r>
              <a:rPr sz="2800" spc="-1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ober</a:t>
            </a:r>
            <a:r>
              <a:rPr sz="2800" spc="-7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2017 </a:t>
            </a:r>
            <a:r>
              <a:rPr sz="2800" spc="-617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the</a:t>
            </a:r>
            <a:r>
              <a:rPr sz="2800" u="heavy" spc="-2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Is</a:t>
            </a:r>
            <a:r>
              <a:rPr sz="2800" u="heavy" spc="-5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800" u="heavy" spc="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2800" u="heavy" spc="-3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police</a:t>
            </a:r>
            <a:r>
              <a:rPr sz="2800" u="heavy" spc="-6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mi</a:t>
            </a:r>
            <a:r>
              <a:rPr sz="2800" u="heavy" spc="-3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800" u="heavy" spc="-3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800" u="heavy" spc="-7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k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enly</a:t>
            </a:r>
            <a:r>
              <a:rPr sz="2800" u="heavy" spc="-8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ar</a:t>
            </a:r>
            <a:r>
              <a:rPr sz="2800" u="heavy" spc="-2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800" u="heavy" spc="-3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800" u="heavy" spc="-1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ed</a:t>
            </a:r>
            <a:r>
              <a:rPr sz="2800" u="heavy" spc="-9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800" u="heavy" spc="-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-5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ale</a:t>
            </a:r>
            <a:r>
              <a:rPr sz="2800" u="heavy" spc="-2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tin</a:t>
            </a:r>
            <a:r>
              <a:rPr sz="2800" u="heavy" spc="-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an</a:t>
            </a:r>
            <a:r>
              <a:rPr sz="2800" spc="-14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spc="0" dirty="0">
                <a:latin typeface="Calibri"/>
                <a:cs typeface="Calibri"/>
                <a:hlinkClick r:id="rId3"/>
              </a:rPr>
              <a:t>af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40" y="2266696"/>
            <a:ext cx="10583936" cy="764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263">
              <a:lnSpc>
                <a:spcPts val="2950"/>
              </a:lnSpc>
              <a:spcBef>
                <a:spcPts val="147"/>
              </a:spcBef>
            </a:pP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ely</a:t>
            </a:r>
            <a:r>
              <a:rPr sz="4200" spc="-4" baseline="2925" dirty="0">
                <a:latin typeface="Calibri"/>
                <a:cs typeface="Calibri"/>
              </a:rPr>
              <a:t>i</a:t>
            </a:r>
            <a:r>
              <a:rPr sz="4200" spc="0" baseline="2925" dirty="0">
                <a:latin typeface="Calibri"/>
                <a:cs typeface="Calibri"/>
              </a:rPr>
              <a:t>ng</a:t>
            </a:r>
            <a:r>
              <a:rPr sz="4200" spc="-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on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au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om</a:t>
            </a:r>
            <a:r>
              <a:rPr sz="4200" spc="-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tic</a:t>
            </a:r>
            <a:r>
              <a:rPr sz="4200" spc="-7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ansl</a:t>
            </a:r>
            <a:r>
              <a:rPr sz="4200" spc="-1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tion</a:t>
            </a:r>
            <a:r>
              <a:rPr sz="4200" spc="-7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sof</a:t>
            </a:r>
            <a:r>
              <a:rPr sz="4200" spc="4" baseline="2925" dirty="0">
                <a:latin typeface="Calibri"/>
                <a:cs typeface="Calibri"/>
              </a:rPr>
              <a:t>t</a:t>
            </a:r>
            <a:r>
              <a:rPr sz="4200" spc="-29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2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e.</a:t>
            </a:r>
            <a:r>
              <a:rPr sz="4200" spc="-97" baseline="2925" dirty="0">
                <a:latin typeface="Calibri"/>
                <a:cs typeface="Calibri"/>
              </a:rPr>
              <a:t> </a:t>
            </a:r>
            <a:r>
              <a:rPr sz="4200" spc="4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he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se</a:t>
            </a:r>
            <a:r>
              <a:rPr sz="4200" spc="25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vice</a:t>
            </a:r>
            <a:r>
              <a:rPr sz="4200" spc="-2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5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ansl</a:t>
            </a:r>
            <a:r>
              <a:rPr sz="4200" spc="-14" baseline="2925" dirty="0">
                <a:latin typeface="Calibri"/>
                <a:cs typeface="Calibri"/>
              </a:rPr>
              <a:t>a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ed</a:t>
            </a:r>
            <a:r>
              <a:rPr sz="4200" spc="-6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25"/>
              </a:lnSpc>
              <a:spcBef>
                <a:spcPts val="3"/>
              </a:spcBef>
            </a:pPr>
            <a:r>
              <a:rPr sz="4200" spc="0" baseline="2925" dirty="0">
                <a:latin typeface="Calibri"/>
                <a:cs typeface="Calibri"/>
              </a:rPr>
              <a:t>pictu</a:t>
            </a: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1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of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22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on</a:t>
            </a:r>
            <a:r>
              <a:rPr sz="4200" spc="-34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tructi</a:t>
            </a:r>
            <a:r>
              <a:rPr sz="4200" spc="4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5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si</a:t>
            </a:r>
            <a:r>
              <a:rPr sz="4200" spc="-25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13" baseline="2925" dirty="0">
                <a:latin typeface="Calibri"/>
                <a:cs typeface="Calibri"/>
              </a:rPr>
              <a:t> </a:t>
            </a:r>
            <a:r>
              <a:rPr sz="4200" spc="-14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or</a:t>
            </a:r>
            <a:r>
              <a:rPr sz="4200" spc="-75" baseline="2925" dirty="0">
                <a:latin typeface="Calibri"/>
                <a:cs typeface="Calibri"/>
              </a:rPr>
              <a:t>k</a:t>
            </a:r>
            <a:r>
              <a:rPr sz="4200" spc="0" baseline="2925" dirty="0">
                <a:latin typeface="Calibri"/>
                <a:cs typeface="Calibri"/>
              </a:rPr>
              <a:t>er</a:t>
            </a:r>
            <a:r>
              <a:rPr sz="4200" spc="-8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"</a:t>
            </a:r>
            <a:r>
              <a:rPr sz="4200" spc="-14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4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d</a:t>
            </a:r>
            <a:r>
              <a:rPr sz="4200" spc="-3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morning"</a:t>
            </a:r>
            <a:r>
              <a:rPr sz="4200" spc="-66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as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-109" baseline="2925" dirty="0">
                <a:latin typeface="Calibri"/>
                <a:cs typeface="Calibri"/>
              </a:rPr>
              <a:t>"</a:t>
            </a:r>
            <a:r>
              <a:rPr sz="4200" spc="-19" baseline="29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200" spc="-34" baseline="2925" dirty="0">
                <a:solidFill>
                  <a:srgbClr val="FF0000"/>
                </a:solidFill>
                <a:latin typeface="Calibri"/>
                <a:cs typeface="Calibri"/>
              </a:rPr>
              <a:t>tt</a:t>
            </a:r>
            <a:r>
              <a:rPr sz="4200" spc="0" baseline="292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200" spc="9" baseline="292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4200" spc="0" baseline="292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4200" spc="-51" baseline="29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200" spc="0" baseline="2925" dirty="0">
                <a:solidFill>
                  <a:srgbClr val="FF0000"/>
                </a:solidFill>
                <a:latin typeface="Calibri"/>
                <a:cs typeface="Calibri"/>
              </a:rPr>
              <a:t>them</a:t>
            </a:r>
            <a:r>
              <a:rPr sz="4200" spc="0" baseline="2925" dirty="0">
                <a:latin typeface="Calibri"/>
                <a:cs typeface="Calibri"/>
              </a:rPr>
              <a:t>".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1645" y="2021586"/>
            <a:ext cx="824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4908688" y="2021586"/>
            <a:ext cx="804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852749" y="2021586"/>
            <a:ext cx="816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475856" y="2021586"/>
            <a:ext cx="8448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8765150" y="2021586"/>
            <a:ext cx="8026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015509" y="2021586"/>
            <a:ext cx="8166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2539298608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2663952" y="2372868"/>
            <a:ext cx="5553456" cy="4017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6940" y="749579"/>
            <a:ext cx="1726063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Apple</a:t>
            </a:r>
            <a:r>
              <a:rPr sz="6600" spc="-269" baseline="3103" dirty="0">
                <a:latin typeface="Calibri Light"/>
                <a:cs typeface="Calibri Light"/>
              </a:rPr>
              <a:t>’</a:t>
            </a:r>
            <a:r>
              <a:rPr sz="6600" spc="0" baseline="3103" dirty="0">
                <a:latin typeface="Calibri Light"/>
                <a:cs typeface="Calibri Light"/>
              </a:rPr>
              <a:t>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56776" y="749579"/>
            <a:ext cx="1065160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n</a:t>
            </a:r>
            <a:r>
              <a:rPr sz="6600" spc="-19" baseline="3103" dirty="0">
                <a:latin typeface="Calibri Light"/>
                <a:cs typeface="Calibri Light"/>
              </a:rPr>
              <a:t>e</a:t>
            </a:r>
            <a:r>
              <a:rPr sz="6600" spc="0" baseline="3103" dirty="0">
                <a:latin typeface="Calibri Light"/>
                <a:cs typeface="Calibri Light"/>
              </a:rPr>
              <a:t>w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9067" y="749579"/>
            <a:ext cx="1409322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c</a:t>
            </a:r>
            <a:r>
              <a:rPr sz="6600" spc="-50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edit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65520" y="749579"/>
            <a:ext cx="108082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-54" baseline="3103" dirty="0">
                <a:latin typeface="Calibri Light"/>
                <a:cs typeface="Calibri Light"/>
              </a:rPr>
              <a:t>c</a:t>
            </a:r>
            <a:r>
              <a:rPr sz="6600" spc="0" baseline="3103" dirty="0">
                <a:latin typeface="Calibri Light"/>
                <a:cs typeface="Calibri Light"/>
              </a:rPr>
              <a:t>a</a:t>
            </a:r>
            <a:r>
              <a:rPr sz="6600" spc="-54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d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2302" y="2454021"/>
            <a:ext cx="3459453" cy="21089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spc="0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Go</a:t>
            </a:r>
            <a:r>
              <a:rPr sz="3000" spc="-9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l</a:t>
            </a:r>
            <a:r>
              <a:rPr sz="3000" spc="0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dman</a:t>
            </a:r>
            <a:r>
              <a:rPr sz="3000" spc="-4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Sa</a:t>
            </a:r>
            <a:r>
              <a:rPr sz="3000" spc="4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</a:t>
            </a:r>
            <a:r>
              <a:rPr sz="3000" spc="0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hs,</a:t>
            </a:r>
            <a:r>
              <a:rPr sz="3000" spc="4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which</a:t>
            </a:r>
            <a:r>
              <a:rPr sz="3000" spc="-14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i</a:t>
            </a:r>
            <a:r>
              <a:rPr sz="3000" spc="-4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</a:t>
            </a:r>
            <a:r>
              <a:rPr sz="3000" spc="0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sues</a:t>
            </a:r>
            <a:r>
              <a:rPr sz="3000" spc="19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273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the</a:t>
            </a:r>
            <a:endParaRPr sz="2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pPr marL="12700" marR="38176">
              <a:lnSpc>
                <a:spcPts val="2400"/>
              </a:lnSpc>
              <a:spcBef>
                <a:spcPts val="13"/>
              </a:spcBef>
            </a:pPr>
            <a:r>
              <a:rPr sz="3000" spc="-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</a:t>
            </a:r>
            <a:r>
              <a:rPr sz="3000" spc="-25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d,</a:t>
            </a:r>
            <a:r>
              <a:rPr sz="3000" spc="-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sa</a:t>
            </a:r>
            <a:r>
              <a:rPr sz="3000" spc="-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i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d</a:t>
            </a:r>
            <a:r>
              <a:rPr sz="3000" spc="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its</a:t>
            </a:r>
            <a:r>
              <a:rPr sz="3000" spc="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</a:t>
            </a:r>
            <a:r>
              <a:rPr sz="3000" spc="-25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edit de</a:t>
            </a:r>
            <a:r>
              <a:rPr sz="3000" spc="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i</a:t>
            </a:r>
            <a:r>
              <a:rPr sz="3000" spc="-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ions</a:t>
            </a:r>
            <a:endParaRPr sz="2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pPr marL="12700" marR="38176">
              <a:lnSpc>
                <a:spcPts val="2400"/>
              </a:lnSpc>
            </a:pPr>
            <a:r>
              <a:rPr sz="3000" spc="-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w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</a:t>
            </a:r>
            <a:r>
              <a:rPr sz="3000" spc="-2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 “</a:t>
            </a:r>
            <a:r>
              <a:rPr sz="3000" spc="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b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ased</a:t>
            </a:r>
            <a:r>
              <a:rPr sz="3000" spc="-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on a</a:t>
            </a:r>
            <a:r>
              <a:rPr sz="3000" spc="-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</a:t>
            </a:r>
            <a:r>
              <a:rPr sz="3000" spc="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u</a:t>
            </a:r>
            <a:r>
              <a:rPr sz="3000" spc="-2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</a:t>
            </a:r>
            <a:r>
              <a:rPr sz="3000" spc="-25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t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om</a:t>
            </a:r>
            <a:r>
              <a:rPr sz="3000" spc="-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</a:t>
            </a:r>
            <a:r>
              <a:rPr sz="3000" spc="7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</a:t>
            </a:r>
            <a:r>
              <a:rPr sz="3000" spc="-1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’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</a:t>
            </a:r>
            <a:endParaRPr sz="2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pPr marL="12700" marR="38176">
              <a:lnSpc>
                <a:spcPts val="2400"/>
              </a:lnSpc>
            </a:pP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</a:t>
            </a:r>
            <a:r>
              <a:rPr sz="3000" spc="-25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edit</a:t>
            </a:r>
            <a:r>
              <a:rPr sz="3000" spc="-2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w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orthiness</a:t>
            </a:r>
            <a:r>
              <a:rPr sz="3000" spc="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and</a:t>
            </a:r>
            <a:r>
              <a:rPr sz="3000" spc="-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not on</a:t>
            </a:r>
            <a:endParaRPr sz="2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pPr marL="12700" marR="38176">
              <a:lnSpc>
                <a:spcPts val="2400"/>
              </a:lnSpc>
            </a:pPr>
            <a:r>
              <a:rPr sz="3000" spc="-3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f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ac</a:t>
            </a:r>
            <a:r>
              <a:rPr sz="3000" spc="-1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t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o</a:t>
            </a:r>
            <a:r>
              <a:rPr sz="3000" spc="-3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</a:t>
            </a:r>
            <a:r>
              <a:rPr sz="3000" spc="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l</a:t>
            </a:r>
            <a:r>
              <a:rPr sz="3000" spc="-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i</a:t>
            </a:r>
            <a:r>
              <a:rPr sz="3000" spc="-5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k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 </a:t>
            </a:r>
            <a:r>
              <a:rPr sz="3000" spc="-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g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ende</a:t>
            </a:r>
            <a:r>
              <a:rPr sz="3000" spc="-175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,</a:t>
            </a:r>
            <a:r>
              <a:rPr sz="3000" spc="-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-3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ace, a</a:t>
            </a:r>
            <a:r>
              <a:rPr sz="3000" spc="-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g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e,</a:t>
            </a:r>
            <a:endParaRPr sz="2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pPr marL="12700" marR="38176">
              <a:lnSpc>
                <a:spcPts val="2400"/>
              </a:lnSpc>
            </a:pP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s</a:t>
            </a:r>
            <a:r>
              <a:rPr sz="3000" spc="-3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</a:t>
            </a:r>
            <a:r>
              <a:rPr sz="3000" spc="-2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x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ual</a:t>
            </a:r>
            <a:r>
              <a:rPr sz="3000" spc="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or</a:t>
            </a:r>
            <a:r>
              <a:rPr sz="3000" spc="-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i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</a:t>
            </a:r>
            <a:r>
              <a:rPr sz="3000" spc="-1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n</a:t>
            </a:r>
            <a:r>
              <a:rPr sz="3000" spc="-25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ta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tion</a:t>
            </a:r>
            <a:r>
              <a:rPr sz="3000" spc="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or a</a:t>
            </a:r>
            <a:r>
              <a:rPr sz="3000" spc="-3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n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y</a:t>
            </a:r>
            <a:r>
              <a:rPr sz="3000" spc="-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other</a:t>
            </a:r>
            <a:endParaRPr sz="2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  <a:p>
            <a:pPr marL="12700" marR="38176">
              <a:lnSpc>
                <a:spcPts val="2400"/>
              </a:lnSpc>
            </a:pP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basis</a:t>
            </a:r>
            <a:r>
              <a:rPr sz="3000" spc="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p</a:t>
            </a:r>
            <a:r>
              <a:rPr sz="3000" spc="-3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r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ohibi</a:t>
            </a:r>
            <a:r>
              <a:rPr sz="3000" spc="-25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t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ed by</a:t>
            </a:r>
            <a:r>
              <a:rPr sz="3000" spc="-19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 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l</a:t>
            </a:r>
            <a:r>
              <a:rPr sz="3000" spc="-1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a</a:t>
            </a:r>
            <a:r>
              <a:rPr sz="3000" spc="-13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w</a:t>
            </a:r>
            <a:r>
              <a:rPr sz="3000" spc="-144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.</a:t>
            </a:r>
            <a:r>
              <a:rPr sz="3000" spc="0" baseline="1365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”</a:t>
            </a:r>
            <a:endParaRPr sz="2000" dirty="0">
              <a:solidFill>
                <a:schemeClr val="bg1">
                  <a:lumMod val="9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037" y="3957193"/>
            <a:ext cx="1964241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000" spc="4" baseline="273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ple</a:t>
            </a:r>
            <a:r>
              <a:rPr sz="3000" spc="-119" baseline="2730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3000" spc="-9" baseline="27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000" spc="-9" baseline="273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w c</a:t>
            </a:r>
            <a:r>
              <a:rPr sz="3000" spc="-25" baseline="273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edit</a:t>
            </a:r>
            <a:endParaRPr sz="2000" dirty="0">
              <a:latin typeface="Calibri"/>
              <a:cs typeface="Calibri"/>
            </a:endParaRPr>
          </a:p>
          <a:p>
            <a:pPr marL="12700" marR="38176">
              <a:lnSpc>
                <a:spcPts val="2400"/>
              </a:lnSpc>
              <a:spcBef>
                <a:spcPts val="13"/>
              </a:spcBef>
            </a:pPr>
            <a:r>
              <a:rPr sz="3000" spc="-9" baseline="1365" dirty="0">
                <a:solidFill>
                  <a:srgbClr val="FF0000"/>
                </a:solidFill>
                <a:latin typeface="Calibri"/>
                <a:cs typeface="Calibri"/>
                <a:hlinkClick r:id="rId3"/>
              </a:rPr>
              <a:t>c</a:t>
            </a:r>
            <a:r>
              <a:rPr sz="3000" spc="0" baseline="1365" dirty="0">
                <a:solidFill>
                  <a:srgbClr val="FF0000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3000" spc="-25" baseline="1365" dirty="0">
                <a:solidFill>
                  <a:srgbClr val="FF0000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3000" spc="0" baseline="1365" dirty="0">
                <a:solidFill>
                  <a:srgbClr val="FF0000"/>
                </a:solidFill>
                <a:latin typeface="Calibri"/>
                <a:cs typeface="Calibri"/>
                <a:hlinkClick r:id="rId3"/>
              </a:rPr>
              <a:t>d </a:t>
            </a:r>
            <a:r>
              <a:rPr sz="3000" u="heavy" spc="0" baseline="136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m</a:t>
            </a:r>
            <a:r>
              <a:rPr sz="3000" u="heavy" spc="-39" baseline="136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3000" u="heavy" spc="0" baseline="136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y gi</a:t>
            </a:r>
            <a:r>
              <a:rPr sz="3000" u="heavy" spc="-34" baseline="136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v</a:t>
            </a:r>
            <a:r>
              <a:rPr sz="3000" u="heavy" spc="0" baseline="136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037" y="4566564"/>
            <a:ext cx="2140190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u="heavy" spc="0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higher</a:t>
            </a:r>
            <a:r>
              <a:rPr sz="3000" u="heavy" spc="-9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3000" u="heavy" spc="0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3000" u="heavy" spc="-9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im</a:t>
            </a:r>
            <a:r>
              <a:rPr sz="3000" u="heavy" spc="0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its</a:t>
            </a:r>
            <a:r>
              <a:rPr sz="3000" u="heavy" spc="14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3000" u="heavy" spc="-25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3000" u="heavy" spc="0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o m</a:t>
            </a:r>
            <a:r>
              <a:rPr sz="3000" u="heavy" spc="-9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3000" u="heavy" spc="0" baseline="27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037" y="4871974"/>
            <a:ext cx="1644679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than </a:t>
            </a:r>
            <a:r>
              <a:rPr sz="3000" spc="-25" baseline="273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sz="3000" spc="-25" baseline="2730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om</a:t>
            </a:r>
            <a:r>
              <a:rPr sz="3000" spc="-4" baseline="273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000" spc="0" baseline="273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2297" y="4325874"/>
            <a:ext cx="5761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924529" y="4630674"/>
            <a:ext cx="5601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542551" y="4630674"/>
            <a:ext cx="5948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818712" y="4630674"/>
            <a:ext cx="575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274998704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22731" y="82296"/>
            <a:ext cx="2705100" cy="1685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19059" y="56388"/>
            <a:ext cx="1712976" cy="1711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04376" y="3637788"/>
            <a:ext cx="1624583" cy="1624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08832" y="5757672"/>
            <a:ext cx="1532382" cy="843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61436" y="749579"/>
            <a:ext cx="4143039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Goog</a:t>
            </a:r>
            <a:r>
              <a:rPr sz="6600" spc="-14" baseline="3103" dirty="0">
                <a:latin typeface="Calibri Light"/>
                <a:cs typeface="Calibri Light"/>
              </a:rPr>
              <a:t>l</a:t>
            </a:r>
            <a:r>
              <a:rPr sz="6600" spc="0" baseline="3103" dirty="0">
                <a:latin typeface="Calibri Light"/>
                <a:cs typeface="Calibri Light"/>
              </a:rPr>
              <a:t>e</a:t>
            </a:r>
            <a:r>
              <a:rPr sz="6600" spc="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&amp; Ama</a:t>
            </a:r>
            <a:r>
              <a:rPr sz="6600" spc="-119" baseline="3103" dirty="0">
                <a:latin typeface="Calibri Light"/>
                <a:cs typeface="Calibri Light"/>
              </a:rPr>
              <a:t>z</a:t>
            </a:r>
            <a:r>
              <a:rPr sz="6600" spc="0" baseline="3103" dirty="0">
                <a:latin typeface="Calibri Light"/>
                <a:cs typeface="Calibri Light"/>
              </a:rPr>
              <a:t>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40" y="2305557"/>
            <a:ext cx="190906" cy="356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5"/>
              </a:lnSpc>
              <a:spcBef>
                <a:spcPts val="138"/>
              </a:spcBef>
            </a:pPr>
            <a:r>
              <a:rPr sz="2600" spc="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5540" y="2325522"/>
            <a:ext cx="7421462" cy="1069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ar</a:t>
            </a:r>
            <a:r>
              <a:rPr sz="3900" spc="9" baseline="31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ificial</a:t>
            </a:r>
            <a:r>
              <a:rPr sz="3900" spc="4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900" spc="-14" baseline="315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900" spc="-19" baseline="31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elli</a:t>
            </a:r>
            <a:r>
              <a:rPr sz="3900" spc="-19" baseline="31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ence</a:t>
            </a:r>
            <a:r>
              <a:rPr sz="3900" spc="-39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se</a:t>
            </a:r>
            <a:r>
              <a:rPr sz="3900" spc="29" baseline="31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vices</a:t>
            </a:r>
            <a:r>
              <a:rPr sz="3900" spc="-25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900" spc="-29" baseline="31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om</a:t>
            </a:r>
            <a:r>
              <a:rPr sz="3900" spc="-4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Google and</a:t>
            </a:r>
            <a:r>
              <a:rPr sz="3900" spc="-14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Ama</a:t>
            </a:r>
            <a:r>
              <a:rPr sz="3900" spc="-50" baseline="3150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sz="2600">
              <a:latin typeface="Calibri"/>
              <a:cs typeface="Calibri"/>
            </a:endParaRPr>
          </a:p>
          <a:p>
            <a:pPr marL="12700" marR="49651">
              <a:lnSpc>
                <a:spcPts val="2810"/>
              </a:lnSpc>
              <a:spcBef>
                <a:spcPts val="2"/>
              </a:spcBef>
            </a:pP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both</a:t>
            </a:r>
            <a:r>
              <a:rPr sz="3900" spc="9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50" baseline="315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ailed</a:t>
            </a:r>
            <a:r>
              <a:rPr sz="3900" spc="-14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-19" baseline="31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o </a:t>
            </a:r>
            <a:r>
              <a:rPr sz="3900" spc="-34" baseline="31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900" spc="-19" baseline="315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ogni</a:t>
            </a:r>
            <a:r>
              <a:rPr sz="3900" spc="-50" baseline="3150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900" spc="-9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900" spc="9" baseline="315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900" spc="-25" baseline="3150" dirty="0">
                <a:solidFill>
                  <a:srgbClr val="FF0000"/>
                </a:solidFill>
                <a:latin typeface="Calibri"/>
                <a:cs typeface="Calibri"/>
              </a:rPr>
              <a:t> w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3900" spc="-29" baseline="31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3900" spc="14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“</a:t>
            </a:r>
            <a:r>
              <a:rPr sz="3900" spc="9" baseline="315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3900" spc="-39" baseline="31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s”</a:t>
            </a:r>
            <a:r>
              <a:rPr sz="3900" spc="-29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as a</a:t>
            </a:r>
            <a:r>
              <a:rPr sz="3900" spc="9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3900" spc="-29" baseline="31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onoun,</a:t>
            </a:r>
            <a:endParaRPr sz="2600">
              <a:latin typeface="Calibri"/>
              <a:cs typeface="Calibri"/>
            </a:endParaRPr>
          </a:p>
          <a:p>
            <a:pPr marL="12700" marR="49651">
              <a:lnSpc>
                <a:spcPts val="2810"/>
              </a:lnSpc>
            </a:pP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but </a:t>
            </a:r>
            <a:r>
              <a:rPr sz="3900" spc="-19" baseline="315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3900" spc="-25" baseline="315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ec</a:t>
            </a:r>
            <a:r>
              <a:rPr sz="3900" spc="9" baseline="315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ly</a:t>
            </a:r>
            <a:r>
              <a:rPr sz="3900" spc="-9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ide</a:t>
            </a:r>
            <a:r>
              <a:rPr sz="3900" spc="-14" baseline="315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tif</a:t>
            </a:r>
            <a:r>
              <a:rPr sz="3900" spc="4" baseline="315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ed</a:t>
            </a:r>
            <a:r>
              <a:rPr sz="3900" spc="-29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“</a:t>
            </a:r>
            <a:r>
              <a:rPr sz="3900" spc="9" baseline="315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sz="3900" spc="-179" baseline="3150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3900" spc="0" baseline="3150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r>
              <a:rPr sz="3900" spc="587" baseline="3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(N</a:t>
            </a:r>
            <a:r>
              <a:rPr sz="3900" u="heavy" spc="-14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o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v</a:t>
            </a:r>
            <a:r>
              <a:rPr sz="3900" u="heavy" spc="-9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11,</a:t>
            </a:r>
            <a:r>
              <a:rPr sz="3900" u="heavy" spc="-14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3900" u="heavy" spc="9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. </a:t>
            </a:r>
            <a:r>
              <a:rPr sz="3900" u="heavy" spc="4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M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un</a:t>
            </a:r>
            <a:r>
              <a:rPr sz="3900" u="heavy" spc="-29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3900" u="heavy" spc="0" baseline="315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o)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6651" y="3930904"/>
            <a:ext cx="5832526" cy="802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1935"/>
              </a:lnSpc>
              <a:spcBef>
                <a:spcPts val="96"/>
              </a:spcBef>
            </a:pPr>
            <a:r>
              <a:rPr sz="2700" spc="-154" baseline="3034" dirty="0">
                <a:latin typeface="Calibri"/>
                <a:cs typeface="Calibri"/>
              </a:rPr>
              <a:t>T</a:t>
            </a:r>
            <a:r>
              <a:rPr sz="2700" spc="0" baseline="3034" dirty="0">
                <a:latin typeface="Calibri"/>
                <a:cs typeface="Calibri"/>
              </a:rPr>
              <a:t>od</a:t>
            </a:r>
            <a:r>
              <a:rPr sz="2700" spc="-29" baseline="3034" dirty="0">
                <a:latin typeface="Calibri"/>
                <a:cs typeface="Calibri"/>
              </a:rPr>
              <a:t>a</a:t>
            </a:r>
            <a:r>
              <a:rPr sz="2700" spc="-129" baseline="3034" dirty="0">
                <a:latin typeface="Calibri"/>
                <a:cs typeface="Calibri"/>
              </a:rPr>
              <a:t>y</a:t>
            </a:r>
            <a:r>
              <a:rPr sz="2700" spc="0" baseline="3034" dirty="0">
                <a:latin typeface="Calibri"/>
                <a:cs typeface="Calibri"/>
              </a:rPr>
              <a:t>,</a:t>
            </a:r>
            <a:r>
              <a:rPr sz="2700" spc="4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“</a:t>
            </a:r>
            <a:r>
              <a:rPr sz="2700" spc="4" baseline="3034" dirty="0">
                <a:latin typeface="Calibri"/>
                <a:cs typeface="Calibri"/>
              </a:rPr>
              <a:t>h</a:t>
            </a:r>
            <a:r>
              <a:rPr sz="2700" spc="0" baseline="3034" dirty="0">
                <a:latin typeface="Calibri"/>
                <a:cs typeface="Calibri"/>
              </a:rPr>
              <a:t>e</a:t>
            </a:r>
            <a:r>
              <a:rPr sz="2700" spc="-34" baseline="3034" dirty="0">
                <a:latin typeface="Calibri"/>
                <a:cs typeface="Calibri"/>
              </a:rPr>
              <a:t>r</a:t>
            </a:r>
            <a:r>
              <a:rPr sz="2700" spc="0" baseline="3034" dirty="0">
                <a:latin typeface="Calibri"/>
                <a:cs typeface="Calibri"/>
              </a:rPr>
              <a:t>s”</a:t>
            </a:r>
            <a:r>
              <a:rPr sz="2700" spc="-4" baseline="3034" dirty="0">
                <a:latin typeface="Calibri"/>
                <a:cs typeface="Calibri"/>
              </a:rPr>
              <a:t> i</a:t>
            </a:r>
            <a:r>
              <a:rPr sz="2700" spc="0" baseline="3034" dirty="0">
                <a:latin typeface="Calibri"/>
                <a:cs typeface="Calibri"/>
              </a:rPr>
              <a:t>s not</a:t>
            </a:r>
            <a:r>
              <a:rPr sz="2700" spc="9" baseline="3034" dirty="0">
                <a:latin typeface="Calibri"/>
                <a:cs typeface="Calibri"/>
              </a:rPr>
              <a:t> </a:t>
            </a:r>
            <a:r>
              <a:rPr sz="2700" spc="-29" baseline="3034" dirty="0">
                <a:latin typeface="Calibri"/>
                <a:cs typeface="Calibri"/>
              </a:rPr>
              <a:t>r</a:t>
            </a:r>
            <a:r>
              <a:rPr sz="2700" spc="0" baseline="3034" dirty="0">
                <a:latin typeface="Calibri"/>
                <a:cs typeface="Calibri"/>
              </a:rPr>
              <a:t>e</a:t>
            </a:r>
            <a:r>
              <a:rPr sz="2700" spc="-14" baseline="3034" dirty="0">
                <a:latin typeface="Calibri"/>
                <a:cs typeface="Calibri"/>
              </a:rPr>
              <a:t>c</a:t>
            </a:r>
            <a:r>
              <a:rPr sz="2700" spc="0" baseline="3034" dirty="0">
                <a:latin typeface="Calibri"/>
                <a:cs typeface="Calibri"/>
              </a:rPr>
              <a:t>og</a:t>
            </a:r>
            <a:r>
              <a:rPr sz="2700" spc="4" baseline="3034" dirty="0">
                <a:latin typeface="Calibri"/>
                <a:cs typeface="Calibri"/>
              </a:rPr>
              <a:t>n</a:t>
            </a:r>
            <a:r>
              <a:rPr sz="2700" spc="-4" baseline="3034" dirty="0">
                <a:latin typeface="Calibri"/>
                <a:cs typeface="Calibri"/>
              </a:rPr>
              <a:t>i</a:t>
            </a:r>
            <a:r>
              <a:rPr sz="2700" spc="-39" baseline="3034" dirty="0">
                <a:latin typeface="Calibri"/>
                <a:cs typeface="Calibri"/>
              </a:rPr>
              <a:t>z</a:t>
            </a:r>
            <a:r>
              <a:rPr sz="2700" spc="0" baseline="3034" dirty="0">
                <a:latin typeface="Calibri"/>
                <a:cs typeface="Calibri"/>
              </a:rPr>
              <a:t>ed</a:t>
            </a:r>
            <a:r>
              <a:rPr sz="2700" spc="29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as</a:t>
            </a:r>
            <a:r>
              <a:rPr sz="2700" spc="-4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a </a:t>
            </a:r>
            <a:r>
              <a:rPr sz="2700" spc="4" baseline="3034" dirty="0">
                <a:latin typeface="Calibri"/>
                <a:cs typeface="Calibri"/>
              </a:rPr>
              <a:t>p</a:t>
            </a:r>
            <a:r>
              <a:rPr sz="2700" spc="-29" baseline="3034" dirty="0">
                <a:latin typeface="Calibri"/>
                <a:cs typeface="Calibri"/>
              </a:rPr>
              <a:t>r</a:t>
            </a:r>
            <a:r>
              <a:rPr sz="2700" spc="0" baseline="3034" dirty="0">
                <a:latin typeface="Calibri"/>
                <a:cs typeface="Calibri"/>
              </a:rPr>
              <a:t>onoun</a:t>
            </a:r>
            <a:r>
              <a:rPr sz="2700" spc="14" baseline="3034" dirty="0">
                <a:latin typeface="Calibri"/>
                <a:cs typeface="Calibri"/>
              </a:rPr>
              <a:t> </a:t>
            </a:r>
            <a:r>
              <a:rPr sz="2700" spc="-9" baseline="3034" dirty="0">
                <a:latin typeface="Calibri"/>
                <a:cs typeface="Calibri"/>
              </a:rPr>
              <a:t>b</a:t>
            </a:r>
            <a:r>
              <a:rPr sz="2700" spc="0" baseline="3034" dirty="0">
                <a:latin typeface="Calibri"/>
                <a:cs typeface="Calibri"/>
              </a:rPr>
              <a:t>y</a:t>
            </a:r>
            <a:r>
              <a:rPr sz="2700" spc="14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the </a:t>
            </a:r>
            <a:r>
              <a:rPr sz="2700" spc="4" baseline="3034" dirty="0">
                <a:latin typeface="Calibri"/>
                <a:cs typeface="Calibri"/>
              </a:rPr>
              <a:t>m</a:t>
            </a:r>
            <a:r>
              <a:rPr sz="2700" spc="0" baseline="3034" dirty="0">
                <a:latin typeface="Calibri"/>
                <a:cs typeface="Calibri"/>
              </a:rPr>
              <a:t>o</a:t>
            </a:r>
            <a:r>
              <a:rPr sz="2700" spc="-19" baseline="3034" dirty="0">
                <a:latin typeface="Calibri"/>
                <a:cs typeface="Calibri"/>
              </a:rPr>
              <a:t>s</a:t>
            </a:r>
            <a:r>
              <a:rPr sz="2700" spc="0" baseline="3034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sz="2700" spc="0" baseline="1517" dirty="0">
                <a:latin typeface="Calibri"/>
                <a:cs typeface="Calibri"/>
              </a:rPr>
              <a:t>w</a:t>
            </a:r>
            <a:r>
              <a:rPr sz="2700" spc="-9" baseline="1517" dirty="0">
                <a:latin typeface="Calibri"/>
                <a:cs typeface="Calibri"/>
              </a:rPr>
              <a:t>i</a:t>
            </a:r>
            <a:r>
              <a:rPr sz="2700" spc="0" baseline="1517" dirty="0">
                <a:latin typeface="Calibri"/>
                <a:cs typeface="Calibri"/>
              </a:rPr>
              <a:t>d</a:t>
            </a:r>
            <a:r>
              <a:rPr sz="2700" spc="4" baseline="1517" dirty="0">
                <a:latin typeface="Calibri"/>
                <a:cs typeface="Calibri"/>
              </a:rPr>
              <a:t>e</a:t>
            </a:r>
            <a:r>
              <a:rPr sz="2700" spc="-4" baseline="1517" dirty="0">
                <a:latin typeface="Calibri"/>
                <a:cs typeface="Calibri"/>
              </a:rPr>
              <a:t>l</a:t>
            </a:r>
            <a:r>
              <a:rPr sz="2700" spc="0" baseline="1517" dirty="0">
                <a:latin typeface="Calibri"/>
                <a:cs typeface="Calibri"/>
              </a:rPr>
              <a:t>y</a:t>
            </a:r>
            <a:r>
              <a:rPr sz="2700" spc="14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u</a:t>
            </a:r>
            <a:r>
              <a:rPr sz="2700" spc="4" baseline="1517" dirty="0">
                <a:latin typeface="Calibri"/>
                <a:cs typeface="Calibri"/>
              </a:rPr>
              <a:t>s</a:t>
            </a:r>
            <a:r>
              <a:rPr sz="2700" spc="0" baseline="1517" dirty="0">
                <a:latin typeface="Calibri"/>
                <a:cs typeface="Calibri"/>
              </a:rPr>
              <a:t>ed</a:t>
            </a:r>
            <a:r>
              <a:rPr sz="2700" spc="4" baseline="1517" dirty="0">
                <a:latin typeface="Calibri"/>
                <a:cs typeface="Calibri"/>
              </a:rPr>
              <a:t> </a:t>
            </a:r>
            <a:r>
              <a:rPr sz="2700" spc="-25" baseline="1517" dirty="0">
                <a:latin typeface="Calibri"/>
                <a:cs typeface="Calibri"/>
              </a:rPr>
              <a:t>t</a:t>
            </a:r>
            <a:r>
              <a:rPr sz="2700" spc="0" baseline="1517" dirty="0">
                <a:latin typeface="Calibri"/>
                <a:cs typeface="Calibri"/>
              </a:rPr>
              <a:t>echnologies</a:t>
            </a:r>
            <a:r>
              <a:rPr sz="2700" spc="29" baseline="1517" dirty="0">
                <a:latin typeface="Calibri"/>
                <a:cs typeface="Calibri"/>
              </a:rPr>
              <a:t> </a:t>
            </a:r>
            <a:r>
              <a:rPr sz="2700" spc="-34" baseline="1517" dirty="0">
                <a:latin typeface="Calibri"/>
                <a:cs typeface="Calibri"/>
              </a:rPr>
              <a:t>f</a:t>
            </a:r>
            <a:r>
              <a:rPr sz="2700" spc="0" baseline="1517" dirty="0">
                <a:latin typeface="Calibri"/>
                <a:cs typeface="Calibri"/>
              </a:rPr>
              <a:t>or</a:t>
            </a:r>
            <a:r>
              <a:rPr sz="2700" spc="4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N</a:t>
            </a:r>
            <a:r>
              <a:rPr sz="2700" spc="-9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tu</a:t>
            </a:r>
            <a:r>
              <a:rPr sz="2700" spc="-39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al Lan</a:t>
            </a:r>
            <a:r>
              <a:rPr sz="2700" spc="4" baseline="1517" dirty="0">
                <a:latin typeface="Calibri"/>
                <a:cs typeface="Calibri"/>
              </a:rPr>
              <a:t>g</a:t>
            </a:r>
            <a:r>
              <a:rPr sz="2700" spc="0" baseline="1517" dirty="0">
                <a:latin typeface="Calibri"/>
                <a:cs typeface="Calibri"/>
              </a:rPr>
              <a:t>uage P</a:t>
            </a:r>
            <a:r>
              <a:rPr sz="2700" spc="-29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o</a:t>
            </a:r>
            <a:r>
              <a:rPr sz="2700" spc="-4" baseline="1517" dirty="0">
                <a:latin typeface="Calibri"/>
                <a:cs typeface="Calibri"/>
              </a:rPr>
              <a:t>c</a:t>
            </a:r>
            <a:r>
              <a:rPr sz="2700" spc="0" baseline="1517" dirty="0">
                <a:latin typeface="Calibri"/>
                <a:cs typeface="Calibri"/>
              </a:rPr>
              <a:t>e</a:t>
            </a:r>
            <a:r>
              <a:rPr sz="2700" spc="4" baseline="1517" dirty="0">
                <a:latin typeface="Calibri"/>
                <a:cs typeface="Calibri"/>
              </a:rPr>
              <a:t>s</a:t>
            </a:r>
            <a:r>
              <a:rPr sz="2700" spc="0" baseline="1517" dirty="0">
                <a:latin typeface="Calibri"/>
                <a:cs typeface="Calibri"/>
              </a:rPr>
              <a:t>sing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sz="2700" spc="0" baseline="1517" dirty="0">
                <a:latin typeface="Calibri"/>
                <a:cs typeface="Calibri"/>
                <a:hlinkClick r:id="rId7"/>
              </a:rPr>
              <a:t>(NL</a:t>
            </a:r>
            <a:r>
              <a:rPr sz="2700" spc="-9" baseline="1517" dirty="0">
                <a:latin typeface="Calibri"/>
                <a:cs typeface="Calibri"/>
                <a:hlinkClick r:id="rId7"/>
              </a:rPr>
              <a:t>P</a:t>
            </a:r>
            <a:r>
              <a:rPr sz="2700" spc="0" baseline="1517" dirty="0">
                <a:latin typeface="Calibri"/>
                <a:cs typeface="Calibri"/>
                <a:hlinkClick r:id="rId7"/>
              </a:rPr>
              <a:t>),</a:t>
            </a:r>
            <a:r>
              <a:rPr sz="2700" spc="24" baseline="1517" dirty="0">
                <a:latin typeface="Calibri"/>
                <a:cs typeface="Calibri"/>
                <a:hlinkClick r:id="rId7"/>
              </a:rPr>
              <a:t> </a:t>
            </a:r>
            <a:r>
              <a:rPr sz="2700" spc="-4" baseline="1517" dirty="0">
                <a:latin typeface="Calibri"/>
                <a:cs typeface="Calibri"/>
                <a:hlinkClick r:id="rId7"/>
              </a:rPr>
              <a:t>i</a:t>
            </a:r>
            <a:r>
              <a:rPr sz="2700" spc="0" baseline="1517" dirty="0">
                <a:latin typeface="Calibri"/>
                <a:cs typeface="Calibri"/>
                <a:hlinkClick r:id="rId7"/>
              </a:rPr>
              <a:t>nc</a:t>
            </a:r>
            <a:r>
              <a:rPr sz="2700" spc="-9" baseline="1517" dirty="0">
                <a:latin typeface="Calibri"/>
                <a:cs typeface="Calibri"/>
                <a:hlinkClick r:id="rId7"/>
              </a:rPr>
              <a:t>l</a:t>
            </a:r>
            <a:r>
              <a:rPr sz="2700" spc="0" baseline="1517" dirty="0">
                <a:latin typeface="Calibri"/>
                <a:cs typeface="Calibri"/>
                <a:hlinkClick r:id="rId7"/>
              </a:rPr>
              <a:t>ud</a:t>
            </a:r>
            <a:r>
              <a:rPr sz="2700" spc="-4" baseline="1517" dirty="0">
                <a:latin typeface="Calibri"/>
                <a:cs typeface="Calibri"/>
                <a:hlinkClick r:id="rId7"/>
              </a:rPr>
              <a:t>i</a:t>
            </a:r>
            <a:r>
              <a:rPr sz="2700" spc="0" baseline="1517" dirty="0">
                <a:latin typeface="Calibri"/>
                <a:cs typeface="Calibri"/>
                <a:hlinkClick r:id="rId7"/>
              </a:rPr>
              <a:t>ng</a:t>
            </a:r>
            <a:r>
              <a:rPr sz="2700" spc="39" baseline="1517" dirty="0">
                <a:latin typeface="Calibri"/>
                <a:cs typeface="Calibri"/>
                <a:hlinkClick r:id="rId7"/>
              </a:rPr>
              <a:t> </a:t>
            </a:r>
            <a:r>
              <a:rPr sz="2700" spc="0" baseline="1517" dirty="0">
                <a:latin typeface="Calibri"/>
                <a:cs typeface="Calibri"/>
                <a:hlinkClick r:id="rId7"/>
              </a:rPr>
              <a:t>(a</a:t>
            </a:r>
            <a:r>
              <a:rPr sz="2700" spc="-9" baseline="1517" dirty="0">
                <a:latin typeface="Calibri"/>
                <a:cs typeface="Calibri"/>
                <a:hlinkClick r:id="rId7"/>
              </a:rPr>
              <a:t>l</a:t>
            </a:r>
            <a:r>
              <a:rPr sz="2700" spc="0" baseline="1517" dirty="0">
                <a:latin typeface="Calibri"/>
                <a:cs typeface="Calibri"/>
                <a:hlinkClick r:id="rId7"/>
              </a:rPr>
              <a:t>phabe</a:t>
            </a:r>
            <a:r>
              <a:rPr sz="2700" spc="-4" baseline="1517" dirty="0">
                <a:latin typeface="Calibri"/>
                <a:cs typeface="Calibri"/>
                <a:hlinkClick r:id="rId7"/>
              </a:rPr>
              <a:t>ti</a:t>
            </a:r>
            <a:r>
              <a:rPr sz="2700" spc="-19" baseline="1517" dirty="0">
                <a:latin typeface="Calibri"/>
                <a:cs typeface="Calibri"/>
                <a:hlinkClick r:id="rId7"/>
              </a:rPr>
              <a:t>c</a:t>
            </a:r>
            <a:r>
              <a:rPr sz="2700" spc="0" baseline="1517" dirty="0">
                <a:latin typeface="Calibri"/>
                <a:cs typeface="Calibri"/>
                <a:hlinkClick r:id="rId7"/>
              </a:rPr>
              <a:t>al</a:t>
            </a:r>
            <a:r>
              <a:rPr sz="2700" spc="-9" baseline="1517" dirty="0">
                <a:latin typeface="Calibri"/>
                <a:cs typeface="Calibri"/>
                <a:hlinkClick r:id="rId7"/>
              </a:rPr>
              <a:t>l</a:t>
            </a:r>
            <a:r>
              <a:rPr sz="2700" spc="0" baseline="1517" dirty="0">
                <a:latin typeface="Calibri"/>
                <a:cs typeface="Calibri"/>
                <a:hlinkClick r:id="rId7"/>
              </a:rPr>
              <a:t>y) </a:t>
            </a:r>
            <a:r>
              <a:rPr sz="2700" spc="-361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700" u="heavy" spc="0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Ama</a:t>
            </a:r>
            <a:r>
              <a:rPr sz="2700" u="heavy" spc="-34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z</a:t>
            </a:r>
            <a:r>
              <a:rPr sz="2700" u="heavy" spc="0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on Com</a:t>
            </a:r>
            <a:r>
              <a:rPr sz="2700" u="heavy" spc="4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p</a:t>
            </a:r>
            <a:r>
              <a:rPr sz="2700" u="heavy" spc="-29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r</a:t>
            </a:r>
            <a:r>
              <a:rPr sz="2700" u="heavy" spc="0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e</a:t>
            </a:r>
            <a:r>
              <a:rPr sz="2700" u="heavy" spc="4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h</a:t>
            </a:r>
            <a:r>
              <a:rPr sz="2700" u="heavy" spc="0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e</a:t>
            </a:r>
            <a:r>
              <a:rPr sz="2700" u="heavy" spc="4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n</a:t>
            </a:r>
            <a:r>
              <a:rPr sz="2700" u="heavy" spc="9" baseline="1517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d</a:t>
            </a:r>
            <a:r>
              <a:rPr sz="2700" spc="0" baseline="1517" dirty="0">
                <a:latin typeface="Calibri"/>
                <a:cs typeface="Calibri"/>
                <a:hlinkClick r:id="rId7"/>
              </a:rPr>
              <a:t>,</a:t>
            </a:r>
            <a:r>
              <a:rPr sz="2700" spc="0" baseline="1517" dirty="0">
                <a:latin typeface="Calibri"/>
                <a:cs typeface="Calibri"/>
              </a:rPr>
              <a:t> </a:t>
            </a:r>
            <a:r>
              <a:rPr sz="2700" spc="-386" baseline="1517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700" u="heavy" spc="0" baseline="1517" dirty="0">
                <a:solidFill>
                  <a:srgbClr val="0462C1"/>
                </a:solidFill>
                <a:latin typeface="Calibri"/>
                <a:cs typeface="Calibri"/>
              </a:rPr>
              <a:t>Goo</a:t>
            </a:r>
            <a:r>
              <a:rPr sz="2700" u="heavy" spc="4" baseline="1517" dirty="0">
                <a:solidFill>
                  <a:srgbClr val="0462C1"/>
                </a:solidFill>
                <a:latin typeface="Calibri"/>
                <a:cs typeface="Calibri"/>
              </a:rPr>
              <a:t>g</a:t>
            </a:r>
            <a:r>
              <a:rPr sz="2700" u="heavy" spc="-4" baseline="1517" dirty="0">
                <a:solidFill>
                  <a:srgbClr val="0462C1"/>
                </a:solidFill>
                <a:latin typeface="Calibri"/>
                <a:cs typeface="Calibri"/>
              </a:rPr>
              <a:t>l</a:t>
            </a:r>
            <a:r>
              <a:rPr sz="2700" u="heavy" spc="0" baseline="1517" dirty="0">
                <a:solidFill>
                  <a:srgbClr val="0462C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6651" y="4753635"/>
            <a:ext cx="437925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N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a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tu</a:t>
            </a:r>
            <a:r>
              <a:rPr sz="2700" u="heavy" spc="-44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r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al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Lang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u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a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g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e</a:t>
            </a:r>
            <a:r>
              <a:rPr sz="2700" u="heavy" spc="14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A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P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I</a:t>
            </a:r>
            <a:r>
              <a:rPr sz="2700" spc="0" baseline="3034" dirty="0">
                <a:latin typeface="Calibri"/>
                <a:cs typeface="Calibri"/>
                <a:hlinkClick r:id="rId7"/>
              </a:rPr>
              <a:t>,</a:t>
            </a:r>
            <a:r>
              <a:rPr sz="2700" spc="-4" baseline="3034" dirty="0">
                <a:latin typeface="Calibri"/>
                <a:cs typeface="Calibri"/>
                <a:hlinkClick r:id="rId7"/>
              </a:rPr>
              <a:t> </a:t>
            </a:r>
            <a:r>
              <a:rPr sz="2700" spc="0" baseline="3034" dirty="0">
                <a:latin typeface="Calibri"/>
                <a:cs typeface="Calibri"/>
                <a:hlinkClick r:id="rId7"/>
              </a:rPr>
              <a:t>and the </a:t>
            </a:r>
            <a:r>
              <a:rPr sz="2700" spc="-391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S</a:t>
            </a:r>
            <a:r>
              <a:rPr sz="2700" u="heavy" spc="-29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t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a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n</a:t>
            </a:r>
            <a:r>
              <a:rPr sz="2700" u="heavy" spc="-34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f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o</a:t>
            </a:r>
            <a:r>
              <a:rPr sz="2700" u="heavy" spc="-29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r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d </a:t>
            </a:r>
            <a:r>
              <a:rPr sz="2700" u="heavy" spc="-39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P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a</a:t>
            </a:r>
            <a:r>
              <a:rPr sz="2700" u="heavy" spc="-39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r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s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e</a:t>
            </a:r>
            <a:r>
              <a:rPr sz="2700" u="heavy" spc="-179" baseline="3034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r</a:t>
            </a:r>
            <a:r>
              <a:rPr sz="2700" spc="0" baseline="3034" dirty="0">
                <a:latin typeface="Calibri"/>
                <a:cs typeface="Calibri"/>
                <a:hlinkClick r:id="rId7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0979" y="3160395"/>
            <a:ext cx="7319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291923" y="3160395"/>
            <a:ext cx="7302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629330" y="3160395"/>
            <a:ext cx="745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5657763" y="4523994"/>
            <a:ext cx="514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608925" y="4798314"/>
            <a:ext cx="5116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544931" y="4798314"/>
            <a:ext cx="534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571030" y="4798314"/>
            <a:ext cx="516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336419139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/>
          <p:nvPr/>
        </p:nvSpPr>
        <p:spPr>
          <a:xfrm>
            <a:off x="916940" y="749579"/>
            <a:ext cx="5572837" cy="585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Bias in a</a:t>
            </a:r>
            <a:r>
              <a:rPr sz="6600" spc="-50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chi</a:t>
            </a:r>
            <a:r>
              <a:rPr sz="6600" spc="-44" baseline="3103" dirty="0">
                <a:latin typeface="Calibri Light"/>
                <a:cs typeface="Calibri Light"/>
              </a:rPr>
              <a:t>v</a:t>
            </a:r>
            <a:r>
              <a:rPr sz="6600" spc="0" baseline="3103" dirty="0">
                <a:latin typeface="Calibri Light"/>
                <a:cs typeface="Calibri Light"/>
              </a:rPr>
              <a:t>es, lib</a:t>
            </a:r>
            <a:r>
              <a:rPr sz="6600" spc="-79" baseline="3103" dirty="0">
                <a:latin typeface="Calibri Light"/>
                <a:cs typeface="Calibri Light"/>
              </a:rPr>
              <a:t>r</a:t>
            </a:r>
            <a:r>
              <a:rPr sz="6600" spc="0" baseline="3103" dirty="0">
                <a:latin typeface="Calibri Light"/>
                <a:cs typeface="Calibri Light"/>
              </a:rPr>
              <a:t>aries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4100" y="1596689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  <a:hlinkClick r:id="rId2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82954" y="1618106"/>
            <a:ext cx="8944839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Li</a:t>
            </a:r>
            <a:r>
              <a:rPr sz="4200" u="heavy" spc="-3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s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200" u="heavy" spc="-2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of</a:t>
            </a:r>
            <a:r>
              <a:rPr sz="4200" u="heavy" spc="-2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s</a:t>
            </a:r>
            <a:r>
              <a:rPr sz="4200" u="heavy" spc="-3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200" u="heavy" spc="-1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200" u="heavy" spc="-25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eme</a:t>
            </a:r>
            <a:r>
              <a:rPr sz="4200" u="heavy" spc="-2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n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ts</a:t>
            </a:r>
            <a:r>
              <a:rPr sz="4200" u="heavy" spc="-75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on</a:t>
            </a:r>
            <a:r>
              <a:rPr sz="4200" u="heavy" spc="-25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b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as</a:t>
            </a:r>
            <a:r>
              <a:rPr sz="4200" u="heavy" spc="-36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in</a:t>
            </a:r>
            <a:r>
              <a:rPr sz="4200" u="heavy" spc="-22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l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b</a:t>
            </a:r>
            <a:r>
              <a:rPr sz="4200" u="heavy" spc="-6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200" u="heavy" spc="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y</a:t>
            </a:r>
            <a:r>
              <a:rPr sz="4200" u="heavy" spc="-46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and</a:t>
            </a:r>
            <a:r>
              <a:rPr sz="4200" u="heavy" spc="-3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200" u="heavy" spc="-3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r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chi</a:t>
            </a:r>
            <a:r>
              <a:rPr sz="4200" u="heavy" spc="-2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v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es</a:t>
            </a:r>
            <a:r>
              <a:rPr sz="4200" u="heavy" spc="-4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descr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4200" u="heavy" spc="-1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p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tion</a:t>
            </a:r>
            <a:r>
              <a:rPr sz="4200" u="heavy" spc="-58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–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82954" y="1959482"/>
            <a:ext cx="217565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C</a:t>
            </a:r>
            <a:r>
              <a:rPr sz="4200" u="heavy" spc="-25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200" u="heavy" spc="-3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aloging</a:t>
            </a:r>
            <a:r>
              <a:rPr sz="4200" u="heavy" spc="-126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Lab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4100" y="2405686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82954" y="2427122"/>
            <a:ext cx="9938415" cy="722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3263">
              <a:lnSpc>
                <a:spcPts val="2870"/>
              </a:lnSpc>
              <a:spcBef>
                <a:spcPts val="143"/>
              </a:spcBef>
            </a:pPr>
            <a:r>
              <a:rPr sz="4200" spc="0" baseline="1950" dirty="0">
                <a:latin typeface="Calibri"/>
                <a:cs typeface="Calibri"/>
              </a:rPr>
              <a:t>Au</a:t>
            </a:r>
            <a:r>
              <a:rPr sz="4200" spc="-44" baseline="1950" dirty="0">
                <a:latin typeface="Calibri"/>
                <a:cs typeface="Calibri"/>
              </a:rPr>
              <a:t>s</a:t>
            </a:r>
            <a:r>
              <a:rPr sz="4200" spc="0" baseline="1950" dirty="0">
                <a:latin typeface="Calibri"/>
                <a:cs typeface="Calibri"/>
              </a:rPr>
              <a:t>t</a:t>
            </a:r>
            <a:r>
              <a:rPr sz="4200" spc="-64" baseline="1950" dirty="0">
                <a:latin typeface="Calibri"/>
                <a:cs typeface="Calibri"/>
              </a:rPr>
              <a:t>r</a:t>
            </a:r>
            <a:r>
              <a:rPr sz="4200" spc="0" baseline="1950" dirty="0">
                <a:latin typeface="Calibri"/>
                <a:cs typeface="Calibri"/>
              </a:rPr>
              <a:t>al</a:t>
            </a:r>
            <a:r>
              <a:rPr sz="4200" spc="-9" baseline="1950" dirty="0">
                <a:latin typeface="Calibri"/>
                <a:cs typeface="Calibri"/>
              </a:rPr>
              <a:t>i</a:t>
            </a:r>
            <a:r>
              <a:rPr sz="4200" spc="0" baseline="1950" dirty="0">
                <a:latin typeface="Calibri"/>
                <a:cs typeface="Calibri"/>
              </a:rPr>
              <a:t>an</a:t>
            </a:r>
            <a:r>
              <a:rPr sz="4200" spc="6" baseline="1950" dirty="0">
                <a:latin typeface="Calibri"/>
                <a:cs typeface="Calibri"/>
              </a:rPr>
              <a:t> </a:t>
            </a:r>
            <a:r>
              <a:rPr sz="4200" spc="0" baseline="1950" dirty="0">
                <a:latin typeface="Calibri"/>
                <a:cs typeface="Calibri"/>
              </a:rPr>
              <a:t>In</a:t>
            </a:r>
            <a:r>
              <a:rPr sz="4200" spc="-39" baseline="1950" dirty="0">
                <a:latin typeface="Calibri"/>
                <a:cs typeface="Calibri"/>
              </a:rPr>
              <a:t>s</a:t>
            </a:r>
            <a:r>
              <a:rPr sz="4200" spc="0" baseline="1950" dirty="0">
                <a:latin typeface="Calibri"/>
                <a:cs typeface="Calibri"/>
              </a:rPr>
              <a:t>t</a:t>
            </a:r>
            <a:r>
              <a:rPr sz="4200" spc="-4" baseline="1950" dirty="0">
                <a:latin typeface="Calibri"/>
                <a:cs typeface="Calibri"/>
              </a:rPr>
              <a:t>i</a:t>
            </a:r>
            <a:r>
              <a:rPr sz="4200" spc="0" baseline="1950" dirty="0">
                <a:latin typeface="Calibri"/>
                <a:cs typeface="Calibri"/>
              </a:rPr>
              <a:t>tu</a:t>
            </a:r>
            <a:r>
              <a:rPr sz="4200" spc="-29" baseline="1950" dirty="0">
                <a:latin typeface="Calibri"/>
                <a:cs typeface="Calibri"/>
              </a:rPr>
              <a:t>t</a:t>
            </a:r>
            <a:r>
              <a:rPr sz="4200" spc="0" baseline="1950" dirty="0">
                <a:latin typeface="Calibri"/>
                <a:cs typeface="Calibri"/>
              </a:rPr>
              <a:t>e</a:t>
            </a:r>
            <a:r>
              <a:rPr sz="4200" spc="25" baseline="1950" dirty="0">
                <a:latin typeface="Calibri"/>
                <a:cs typeface="Calibri"/>
              </a:rPr>
              <a:t> </a:t>
            </a:r>
            <a:r>
              <a:rPr sz="4200" spc="0" baseline="1950" dirty="0">
                <a:latin typeface="Calibri"/>
                <a:cs typeface="Calibri"/>
              </a:rPr>
              <a:t>of Abor</a:t>
            </a:r>
            <a:r>
              <a:rPr sz="4200" spc="-14" baseline="1950" dirty="0">
                <a:latin typeface="Calibri"/>
                <a:cs typeface="Calibri"/>
              </a:rPr>
              <a:t>i</a:t>
            </a:r>
            <a:r>
              <a:rPr sz="4200" spc="0" baseline="1950" dirty="0">
                <a:latin typeface="Calibri"/>
                <a:cs typeface="Calibri"/>
              </a:rPr>
              <a:t>gi</a:t>
            </a:r>
            <a:r>
              <a:rPr sz="4200" spc="-9" baseline="1950" dirty="0">
                <a:latin typeface="Calibri"/>
                <a:cs typeface="Calibri"/>
              </a:rPr>
              <a:t>n</a:t>
            </a:r>
            <a:r>
              <a:rPr sz="4200" spc="0" baseline="1950" dirty="0">
                <a:latin typeface="Calibri"/>
                <a:cs typeface="Calibri"/>
              </a:rPr>
              <a:t>al</a:t>
            </a:r>
            <a:r>
              <a:rPr sz="4200" spc="19" baseline="1950" dirty="0">
                <a:latin typeface="Calibri"/>
                <a:cs typeface="Calibri"/>
              </a:rPr>
              <a:t> </a:t>
            </a:r>
            <a:r>
              <a:rPr sz="4200" spc="0" baseline="1950" dirty="0">
                <a:latin typeface="Calibri"/>
                <a:cs typeface="Calibri"/>
              </a:rPr>
              <a:t>and</a:t>
            </a:r>
            <a:r>
              <a:rPr sz="4200" spc="-42" baseline="1950" dirty="0">
                <a:latin typeface="Calibri"/>
                <a:cs typeface="Calibri"/>
              </a:rPr>
              <a:t> </a:t>
            </a:r>
            <a:r>
              <a:rPr sz="4200" spc="-244" baseline="1950" dirty="0">
                <a:latin typeface="Calibri"/>
                <a:cs typeface="Calibri"/>
              </a:rPr>
              <a:t>T</a:t>
            </a:r>
            <a:r>
              <a:rPr sz="4200" spc="0" baseline="1950" dirty="0">
                <a:latin typeface="Calibri"/>
                <a:cs typeface="Calibri"/>
              </a:rPr>
              <a:t>or</a:t>
            </a:r>
            <a:r>
              <a:rPr sz="4200" spc="-44" baseline="1950" dirty="0">
                <a:latin typeface="Calibri"/>
                <a:cs typeface="Calibri"/>
              </a:rPr>
              <a:t>r</a:t>
            </a:r>
            <a:r>
              <a:rPr sz="4200" spc="0" baseline="1950" dirty="0">
                <a:latin typeface="Calibri"/>
                <a:cs typeface="Calibri"/>
              </a:rPr>
              <a:t>es</a:t>
            </a:r>
            <a:r>
              <a:rPr sz="4200" spc="9" baseline="1950" dirty="0">
                <a:latin typeface="Calibri"/>
                <a:cs typeface="Calibri"/>
              </a:rPr>
              <a:t> </a:t>
            </a:r>
            <a:r>
              <a:rPr sz="4200" spc="0" baseline="1950" dirty="0">
                <a:latin typeface="Calibri"/>
                <a:cs typeface="Calibri"/>
              </a:rPr>
              <a:t>St</a:t>
            </a:r>
            <a:r>
              <a:rPr sz="4200" spc="-64" baseline="1950" dirty="0">
                <a:latin typeface="Calibri"/>
                <a:cs typeface="Calibri"/>
              </a:rPr>
              <a:t>r</a:t>
            </a:r>
            <a:r>
              <a:rPr sz="4200" spc="0" baseline="1950" dirty="0">
                <a:latin typeface="Calibri"/>
                <a:cs typeface="Calibri"/>
              </a:rPr>
              <a:t>ait Is</a:t>
            </a:r>
            <a:r>
              <a:rPr sz="4200" spc="-4" baseline="1950" dirty="0">
                <a:latin typeface="Calibri"/>
                <a:cs typeface="Calibri"/>
              </a:rPr>
              <a:t>l</a:t>
            </a:r>
            <a:r>
              <a:rPr sz="4200" spc="0" baseline="1950" dirty="0">
                <a:latin typeface="Calibri"/>
                <a:cs typeface="Calibri"/>
              </a:rPr>
              <a:t>ander</a:t>
            </a:r>
            <a:r>
              <a:rPr sz="4200" spc="9" baseline="1950" dirty="0">
                <a:latin typeface="Calibri"/>
                <a:cs typeface="Calibri"/>
              </a:rPr>
              <a:t> </a:t>
            </a:r>
            <a:r>
              <a:rPr sz="4200" spc="0" baseline="1950" dirty="0">
                <a:latin typeface="Calibri"/>
                <a:cs typeface="Calibri"/>
              </a:rPr>
              <a:t>Stu</a:t>
            </a:r>
            <a:r>
              <a:rPr sz="4200" spc="-14" baseline="1950" dirty="0">
                <a:latin typeface="Calibri"/>
                <a:cs typeface="Calibri"/>
              </a:rPr>
              <a:t>d</a:t>
            </a:r>
            <a:r>
              <a:rPr sz="4200" spc="0" baseline="1950" dirty="0">
                <a:latin typeface="Calibri"/>
                <a:cs typeface="Calibri"/>
              </a:rPr>
              <a:t>i</a:t>
            </a:r>
            <a:r>
              <a:rPr sz="4200" spc="-4" baseline="1950" dirty="0">
                <a:latin typeface="Calibri"/>
                <a:cs typeface="Calibri"/>
              </a:rPr>
              <a:t>e</a:t>
            </a:r>
            <a:r>
              <a:rPr sz="4200" spc="0" baseline="195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770"/>
              </a:lnSpc>
            </a:pPr>
            <a:r>
              <a:rPr sz="4200" spc="0" baseline="3900" dirty="0">
                <a:latin typeface="Calibri"/>
                <a:cs typeface="Calibri"/>
              </a:rPr>
              <a:t>(A</a:t>
            </a:r>
            <a:r>
              <a:rPr sz="4200" spc="4" baseline="3900" dirty="0">
                <a:latin typeface="Calibri"/>
                <a:cs typeface="Calibri"/>
              </a:rPr>
              <a:t>I</a:t>
            </a:r>
            <a:r>
              <a:rPr sz="4200" spc="-214" baseline="3900" dirty="0">
                <a:latin typeface="Calibri"/>
                <a:cs typeface="Calibri"/>
              </a:rPr>
              <a:t>A</a:t>
            </a:r>
            <a:r>
              <a:rPr sz="4200" spc="0" baseline="3900" dirty="0">
                <a:latin typeface="Calibri"/>
                <a:cs typeface="Calibri"/>
              </a:rPr>
              <a:t>TSIS).</a:t>
            </a:r>
            <a:r>
              <a:rPr sz="4200" spc="-78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[</a:t>
            </a:r>
            <a:r>
              <a:rPr sz="4200" u="heavy" spc="0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Sens</a:t>
            </a:r>
            <a:r>
              <a:rPr sz="4200" u="heavy" spc="-9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4200" u="heavy" spc="0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ti</a:t>
            </a:r>
            <a:r>
              <a:rPr sz="4200" u="heavy" spc="-9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v</a:t>
            </a:r>
            <a:r>
              <a:rPr sz="4200" u="heavy" spc="0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ity</a:t>
            </a:r>
            <a:r>
              <a:rPr sz="4200" u="heavy" spc="-25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4200" u="heavy" spc="0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messa</a:t>
            </a:r>
            <a:r>
              <a:rPr sz="4200" u="heavy" spc="-19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4200" u="heavy" spc="0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4200" spc="-88" baseline="39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4200" spc="0" baseline="3900" dirty="0">
                <a:latin typeface="Calibri"/>
                <a:cs typeface="Calibri"/>
                <a:hlinkClick r:id="rId3"/>
              </a:rPr>
              <a:t>appea</a:t>
            </a:r>
            <a:r>
              <a:rPr sz="4200" spc="-50" baseline="3900" dirty="0">
                <a:latin typeface="Calibri"/>
                <a:cs typeface="Calibri"/>
              </a:rPr>
              <a:t>r</a:t>
            </a:r>
            <a:r>
              <a:rPr sz="4200" spc="0" baseline="3900" dirty="0">
                <a:latin typeface="Calibri"/>
                <a:cs typeface="Calibri"/>
              </a:rPr>
              <a:t>s</a:t>
            </a:r>
            <a:r>
              <a:rPr sz="4200" spc="-80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as</a:t>
            </a:r>
            <a:r>
              <a:rPr sz="4200" spc="-9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a</a:t>
            </a:r>
            <a:r>
              <a:rPr sz="4200" spc="-13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po</a:t>
            </a:r>
            <a:r>
              <a:rPr sz="4200" spc="-4" baseline="3900" dirty="0">
                <a:latin typeface="Calibri"/>
                <a:cs typeface="Calibri"/>
              </a:rPr>
              <a:t>p-</a:t>
            </a:r>
            <a:r>
              <a:rPr sz="4200" spc="0" baseline="3900" dirty="0">
                <a:latin typeface="Calibri"/>
                <a:cs typeface="Calibri"/>
              </a:rPr>
              <a:t>up</a:t>
            </a:r>
            <a:r>
              <a:rPr sz="4200" spc="-32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with i</a:t>
            </a:r>
            <a:r>
              <a:rPr sz="4200" spc="-19" baseline="3900" dirty="0">
                <a:latin typeface="Calibri"/>
                <a:cs typeface="Calibri"/>
              </a:rPr>
              <a:t>n</a:t>
            </a:r>
            <a:r>
              <a:rPr sz="4200" spc="-59" baseline="3900" dirty="0">
                <a:latin typeface="Calibri"/>
                <a:cs typeface="Calibri"/>
              </a:rPr>
              <a:t>f</a:t>
            </a:r>
            <a:r>
              <a:rPr sz="4200" spc="0" baseline="3900" dirty="0">
                <a:latin typeface="Calibri"/>
                <a:cs typeface="Calibri"/>
              </a:rPr>
              <a:t>orm</a:t>
            </a:r>
            <a:r>
              <a:rPr sz="4200" spc="-19" baseline="3900" dirty="0">
                <a:latin typeface="Calibri"/>
                <a:cs typeface="Calibri"/>
              </a:rPr>
              <a:t>a</a:t>
            </a:r>
            <a:r>
              <a:rPr sz="4200" spc="0" baseline="3900" dirty="0">
                <a:latin typeface="Calibri"/>
                <a:cs typeface="Calibri"/>
              </a:rPr>
              <a:t>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82954" y="3110356"/>
            <a:ext cx="8944790" cy="24687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5112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about</a:t>
            </a:r>
            <a:r>
              <a:rPr sz="4200" spc="-6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langua</a:t>
            </a:r>
            <a:r>
              <a:rPr sz="4200" spc="-19" baseline="2925" dirty="0">
                <a:latin typeface="Calibri"/>
                <a:cs typeface="Calibri"/>
              </a:rPr>
              <a:t>g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10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used</a:t>
            </a:r>
            <a:r>
              <a:rPr sz="4200" spc="-3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in</a:t>
            </a:r>
            <a:r>
              <a:rPr sz="4200" spc="-21" baseline="2925" dirty="0">
                <a:latin typeface="Calibri"/>
                <a:cs typeface="Calibri"/>
              </a:rPr>
              <a:t> 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esou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ces]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335"/>
              </a:lnSpc>
              <a:spcBef>
                <a:spcPts val="294"/>
              </a:spcBef>
            </a:pPr>
            <a:r>
              <a:rPr sz="2800" spc="0" dirty="0">
                <a:latin typeface="Calibri"/>
                <a:cs typeface="Calibri"/>
              </a:rPr>
              <a:t>Au</a:t>
            </a:r>
            <a:r>
              <a:rPr sz="2800" spc="-39" dirty="0">
                <a:latin typeface="Calibri"/>
                <a:cs typeface="Calibri"/>
              </a:rPr>
              <a:t>s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6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al</a:t>
            </a:r>
            <a:r>
              <a:rPr sz="2800" spc="-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an</a:t>
            </a:r>
            <a:r>
              <a:rPr sz="2800" spc="-61" dirty="0">
                <a:latin typeface="Calibri"/>
                <a:cs typeface="Calibri"/>
              </a:rPr>
              <a:t> </a:t>
            </a:r>
            <a:r>
              <a:rPr sz="2800" spc="-100" dirty="0">
                <a:latin typeface="Calibri"/>
                <a:cs typeface="Calibri"/>
              </a:rPr>
              <a:t>W</a:t>
            </a:r>
            <a:r>
              <a:rPr sz="2800" spc="0" dirty="0">
                <a:latin typeface="Calibri"/>
                <a:cs typeface="Calibri"/>
              </a:rPr>
              <a:t>ar</a:t>
            </a:r>
            <a:r>
              <a:rPr sz="2800" spc="-4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Memoria</a:t>
            </a:r>
            <a:r>
              <a:rPr sz="2800" spc="-4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.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603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2800" u="heavy" spc="-9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sclaimer</a:t>
            </a:r>
            <a:r>
              <a:rPr sz="2800" spc="-108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2800" spc="0" dirty="0">
                <a:latin typeface="Calibri"/>
                <a:cs typeface="Calibri"/>
                <a:hlinkClick r:id="rId4"/>
              </a:rPr>
              <a:t>[a</a:t>
            </a:r>
            <a:r>
              <a:rPr sz="2800" spc="-4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ong</a:t>
            </a:r>
            <a:r>
              <a:rPr sz="2800" spc="-6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with pop</a:t>
            </a:r>
            <a:r>
              <a:rPr sz="2800" spc="-4" dirty="0">
                <a:latin typeface="Calibri"/>
                <a:cs typeface="Calibri"/>
              </a:rPr>
              <a:t>-</a:t>
            </a:r>
            <a:r>
              <a:rPr sz="2800" spc="0" dirty="0">
                <a:latin typeface="Calibri"/>
                <a:cs typeface="Calibri"/>
              </a:rPr>
              <a:t>up</a:t>
            </a:r>
            <a:r>
              <a:rPr sz="2800" spc="-3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with</a:t>
            </a:r>
            <a:endParaRPr sz="2800" dirty="0">
              <a:latin typeface="Calibri"/>
              <a:cs typeface="Calibri"/>
            </a:endParaRPr>
          </a:p>
          <a:p>
            <a:pPr marL="12700" marR="65112">
              <a:lnSpc>
                <a:spcPts val="2770"/>
              </a:lnSpc>
            </a:pPr>
            <a:r>
              <a:rPr sz="4200" spc="0" baseline="3900" dirty="0">
                <a:latin typeface="Calibri"/>
                <a:cs typeface="Calibri"/>
              </a:rPr>
              <a:t>i</a:t>
            </a:r>
            <a:r>
              <a:rPr sz="4200" spc="-25" baseline="3900" dirty="0">
                <a:latin typeface="Calibri"/>
                <a:cs typeface="Calibri"/>
              </a:rPr>
              <a:t>n</a:t>
            </a:r>
            <a:r>
              <a:rPr sz="4200" spc="-59" baseline="3900" dirty="0">
                <a:latin typeface="Calibri"/>
                <a:cs typeface="Calibri"/>
              </a:rPr>
              <a:t>f</a:t>
            </a:r>
            <a:r>
              <a:rPr sz="4200" spc="0" baseline="3900" dirty="0">
                <a:latin typeface="Calibri"/>
                <a:cs typeface="Calibri"/>
              </a:rPr>
              <a:t>orm</a:t>
            </a:r>
            <a:r>
              <a:rPr sz="4200" spc="-25" baseline="3900" dirty="0">
                <a:latin typeface="Calibri"/>
                <a:cs typeface="Calibri"/>
              </a:rPr>
              <a:t>a</a:t>
            </a:r>
            <a:r>
              <a:rPr sz="4200" spc="0" baseline="3900" dirty="0">
                <a:latin typeface="Calibri"/>
                <a:cs typeface="Calibri"/>
              </a:rPr>
              <a:t>t</a:t>
            </a:r>
            <a:r>
              <a:rPr sz="4200" spc="-4" baseline="3900" dirty="0">
                <a:latin typeface="Calibri"/>
                <a:cs typeface="Calibri"/>
              </a:rPr>
              <a:t>i</a:t>
            </a:r>
            <a:r>
              <a:rPr sz="4200" spc="0" baseline="3900" dirty="0">
                <a:latin typeface="Calibri"/>
                <a:cs typeface="Calibri"/>
              </a:rPr>
              <a:t>on</a:t>
            </a:r>
            <a:r>
              <a:rPr sz="4200" spc="14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about la</a:t>
            </a:r>
            <a:r>
              <a:rPr sz="4200" spc="-9" baseline="3900" dirty="0">
                <a:latin typeface="Calibri"/>
                <a:cs typeface="Calibri"/>
              </a:rPr>
              <a:t>n</a:t>
            </a:r>
            <a:r>
              <a:rPr sz="4200" spc="0" baseline="3900" dirty="0">
                <a:latin typeface="Calibri"/>
                <a:cs typeface="Calibri"/>
              </a:rPr>
              <a:t>gua</a:t>
            </a:r>
            <a:r>
              <a:rPr sz="4200" spc="-19" baseline="3900" dirty="0">
                <a:latin typeface="Calibri"/>
                <a:cs typeface="Calibri"/>
              </a:rPr>
              <a:t>g</a:t>
            </a:r>
            <a:r>
              <a:rPr sz="4200" spc="0" baseline="3900" dirty="0">
                <a:latin typeface="Calibri"/>
                <a:cs typeface="Calibri"/>
              </a:rPr>
              <a:t>e used</a:t>
            </a:r>
            <a:r>
              <a:rPr sz="4200" spc="9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in </a:t>
            </a:r>
            <a:r>
              <a:rPr sz="4200" spc="-39" baseline="3900" dirty="0">
                <a:latin typeface="Calibri"/>
                <a:cs typeface="Calibri"/>
              </a:rPr>
              <a:t>r</a:t>
            </a:r>
            <a:r>
              <a:rPr sz="4200" spc="0" baseline="3900" dirty="0">
                <a:latin typeface="Calibri"/>
                <a:cs typeface="Calibri"/>
              </a:rPr>
              <a:t>esou</a:t>
            </a:r>
            <a:r>
              <a:rPr sz="4200" spc="-50" baseline="3900" dirty="0">
                <a:latin typeface="Calibri"/>
                <a:cs typeface="Calibri"/>
              </a:rPr>
              <a:t>r</a:t>
            </a:r>
            <a:r>
              <a:rPr sz="4200" spc="0" baseline="3900" dirty="0">
                <a:latin typeface="Calibri"/>
                <a:cs typeface="Calibri"/>
              </a:rPr>
              <a:t>ces]</a:t>
            </a:r>
            <a:endParaRPr sz="2800" dirty="0">
              <a:latin typeface="Calibri"/>
              <a:cs typeface="Calibri"/>
            </a:endParaRPr>
          </a:p>
          <a:p>
            <a:pPr marL="12700" marR="65112">
              <a:lnSpc>
                <a:spcPts val="3335"/>
              </a:lnSpc>
              <a:spcBef>
                <a:spcPts val="293"/>
              </a:spcBef>
            </a:pPr>
            <a:r>
              <a:rPr sz="2800" spc="0" dirty="0">
                <a:latin typeface="Calibri"/>
                <a:cs typeface="Calibri"/>
              </a:rPr>
              <a:t>B</a:t>
            </a:r>
            <a:r>
              <a:rPr sz="2800" spc="-44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wn</a:t>
            </a:r>
            <a:r>
              <a:rPr sz="2800" spc="-3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Uni</a:t>
            </a:r>
            <a:r>
              <a:rPr sz="2800" spc="-29" dirty="0">
                <a:latin typeface="Calibri"/>
                <a:cs typeface="Calibri"/>
              </a:rPr>
              <a:t>v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si</a:t>
            </a:r>
            <a:r>
              <a:rPr sz="2800" spc="-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y</a:t>
            </a:r>
            <a:r>
              <a:rPr sz="2800" spc="-68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Li</a:t>
            </a:r>
            <a:r>
              <a:rPr sz="2800" spc="-9" dirty="0">
                <a:latin typeface="Calibri"/>
                <a:cs typeface="Calibri"/>
              </a:rPr>
              <a:t>b</a:t>
            </a:r>
            <a:r>
              <a:rPr sz="2800" spc="-6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9" dirty="0">
                <a:latin typeface="Calibri"/>
                <a:cs typeface="Calibri"/>
              </a:rPr>
              <a:t>r</a:t>
            </a:r>
            <a:r>
              <a:rPr sz="2800" spc="-184" dirty="0">
                <a:latin typeface="Calibri"/>
                <a:cs typeface="Calibri"/>
              </a:rPr>
              <a:t>y</a:t>
            </a:r>
            <a:r>
              <a:rPr sz="2800" spc="0" dirty="0">
                <a:latin typeface="Calibri"/>
                <a:cs typeface="Calibri"/>
              </a:rPr>
              <a:t>.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601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800" u="heavy" spc="-244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erm</a:t>
            </a:r>
            <a:r>
              <a:rPr sz="2800" u="heavy" spc="-9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i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no</a:t>
            </a:r>
            <a:r>
              <a:rPr sz="2800" u="heavy" spc="-9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l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ogy</a:t>
            </a:r>
            <a:r>
              <a:rPr sz="2800" spc="-122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2800" spc="0" dirty="0">
                <a:latin typeface="Calibri"/>
                <a:cs typeface="Calibri"/>
                <a:hlinkClick r:id="rId5"/>
              </a:rPr>
              <a:t>[</a:t>
            </a:r>
            <a:r>
              <a:rPr sz="2800" spc="-44" dirty="0">
                <a:latin typeface="Calibri"/>
                <a:cs typeface="Calibri"/>
              </a:rPr>
              <a:t>s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eme</a:t>
            </a:r>
            <a:r>
              <a:rPr sz="2800" spc="-2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7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on</a:t>
            </a:r>
            <a:r>
              <a:rPr sz="2800" spc="-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Afr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-19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an</a:t>
            </a:r>
            <a:endParaRPr sz="2800" dirty="0">
              <a:latin typeface="Calibri"/>
              <a:cs typeface="Calibri"/>
            </a:endParaRPr>
          </a:p>
          <a:p>
            <a:pPr marL="12700" marR="65112">
              <a:lnSpc>
                <a:spcPts val="2770"/>
              </a:lnSpc>
            </a:pPr>
            <a:r>
              <a:rPr sz="4200" spc="0" baseline="3900" dirty="0">
                <a:latin typeface="Calibri"/>
                <a:cs typeface="Calibri"/>
              </a:rPr>
              <a:t>Amer</a:t>
            </a:r>
            <a:r>
              <a:rPr sz="4200" spc="-4" baseline="3900" dirty="0">
                <a:latin typeface="Calibri"/>
                <a:cs typeface="Calibri"/>
              </a:rPr>
              <a:t>i</a:t>
            </a:r>
            <a:r>
              <a:rPr sz="4200" spc="-19" baseline="3900" dirty="0">
                <a:latin typeface="Calibri"/>
                <a:cs typeface="Calibri"/>
              </a:rPr>
              <a:t>c</a:t>
            </a:r>
            <a:r>
              <a:rPr sz="4200" spc="0" baseline="3900" dirty="0">
                <a:latin typeface="Calibri"/>
                <a:cs typeface="Calibri"/>
              </a:rPr>
              <a:t>an</a:t>
            </a:r>
            <a:r>
              <a:rPr sz="4200" spc="-86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h</a:t>
            </a:r>
            <a:r>
              <a:rPr sz="4200" spc="-9" baseline="3900" dirty="0">
                <a:latin typeface="Calibri"/>
                <a:cs typeface="Calibri"/>
              </a:rPr>
              <a:t>i</a:t>
            </a:r>
            <a:r>
              <a:rPr sz="4200" spc="-34" baseline="3900" dirty="0">
                <a:latin typeface="Calibri"/>
                <a:cs typeface="Calibri"/>
              </a:rPr>
              <a:t>s</a:t>
            </a:r>
            <a:r>
              <a:rPr sz="4200" spc="-25" baseline="3900" dirty="0">
                <a:latin typeface="Calibri"/>
                <a:cs typeface="Calibri"/>
              </a:rPr>
              <a:t>t</a:t>
            </a:r>
            <a:r>
              <a:rPr sz="4200" spc="0" baseline="3900" dirty="0">
                <a:latin typeface="Calibri"/>
                <a:cs typeface="Calibri"/>
              </a:rPr>
              <a:t>o</a:t>
            </a:r>
            <a:r>
              <a:rPr sz="4200" spc="9" baseline="3900" dirty="0">
                <a:latin typeface="Calibri"/>
                <a:cs typeface="Calibri"/>
              </a:rPr>
              <a:t>r</a:t>
            </a:r>
            <a:r>
              <a:rPr sz="4200" spc="0" baseline="3900" dirty="0">
                <a:latin typeface="Calibri"/>
                <a:cs typeface="Calibri"/>
              </a:rPr>
              <a:t>y</a:t>
            </a:r>
            <a:r>
              <a:rPr sz="4200" spc="-39" baseline="3900" dirty="0">
                <a:latin typeface="Calibri"/>
                <a:cs typeface="Calibri"/>
              </a:rPr>
              <a:t> </a:t>
            </a:r>
            <a:r>
              <a:rPr sz="4200" spc="0" baseline="3900" dirty="0">
                <a:latin typeface="Calibri"/>
                <a:cs typeface="Calibri"/>
              </a:rPr>
              <a:t>descr</a:t>
            </a:r>
            <a:r>
              <a:rPr sz="4200" spc="-9" baseline="3900" dirty="0">
                <a:latin typeface="Calibri"/>
                <a:cs typeface="Calibri"/>
              </a:rPr>
              <a:t>i</a:t>
            </a:r>
            <a:r>
              <a:rPr sz="4200" spc="-19" baseline="3900" dirty="0">
                <a:latin typeface="Calibri"/>
                <a:cs typeface="Calibri"/>
              </a:rPr>
              <a:t>p</a:t>
            </a:r>
            <a:r>
              <a:rPr sz="4200" spc="0" baseline="3900" dirty="0">
                <a:latin typeface="Calibri"/>
                <a:cs typeface="Calibri"/>
              </a:rPr>
              <a:t>tio</a:t>
            </a:r>
            <a:r>
              <a:rPr sz="4200" spc="-9" baseline="3900" dirty="0">
                <a:latin typeface="Calibri"/>
                <a:cs typeface="Calibri"/>
              </a:rPr>
              <a:t>n</a:t>
            </a:r>
            <a:r>
              <a:rPr sz="4200" spc="0" baseline="3900" dirty="0">
                <a:latin typeface="Calibri"/>
                <a:cs typeface="Calibri"/>
              </a:rPr>
              <a:t>]</a:t>
            </a:r>
            <a:endParaRPr sz="2800" dirty="0">
              <a:latin typeface="Calibri"/>
              <a:cs typeface="Calibri"/>
            </a:endParaRPr>
          </a:p>
          <a:p>
            <a:pPr marL="12700" marR="65112">
              <a:lnSpc>
                <a:spcPct val="101725"/>
              </a:lnSpc>
              <a:spcBef>
                <a:spcPts val="126"/>
              </a:spcBef>
            </a:pPr>
            <a:r>
              <a:rPr sz="2800" spc="0" dirty="0">
                <a:latin typeface="Calibri"/>
                <a:cs typeface="Calibri"/>
              </a:rPr>
              <a:t>…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4100" y="3558331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54100" y="4367829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54100" y="5176826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75629" y="5768594"/>
            <a:ext cx="5794274" cy="80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latin typeface="Calibri"/>
                <a:cs typeface="Calibri"/>
              </a:rPr>
              <a:t>A</a:t>
            </a:r>
            <a:r>
              <a:rPr sz="2700" spc="-25" baseline="3034" dirty="0">
                <a:latin typeface="Calibri"/>
                <a:cs typeface="Calibri"/>
              </a:rPr>
              <a:t>r</a:t>
            </a:r>
            <a:r>
              <a:rPr sz="2700" spc="-4" baseline="3034" dirty="0">
                <a:latin typeface="Calibri"/>
                <a:cs typeface="Calibri"/>
              </a:rPr>
              <a:t>c</a:t>
            </a:r>
            <a:r>
              <a:rPr sz="2700" spc="0" baseline="3034" dirty="0">
                <a:latin typeface="Calibri"/>
                <a:cs typeface="Calibri"/>
              </a:rPr>
              <a:t>hi</a:t>
            </a:r>
            <a:r>
              <a:rPr sz="2700" spc="-25" baseline="3034" dirty="0">
                <a:latin typeface="Calibri"/>
                <a:cs typeface="Calibri"/>
              </a:rPr>
              <a:t>v</a:t>
            </a:r>
            <a:r>
              <a:rPr sz="2700" spc="0" baseline="3034" dirty="0">
                <a:latin typeface="Calibri"/>
                <a:cs typeface="Calibri"/>
              </a:rPr>
              <a:t>al</a:t>
            </a:r>
            <a:r>
              <a:rPr sz="2700" spc="9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si</a:t>
            </a:r>
            <a:r>
              <a:rPr sz="2700" spc="-4" baseline="3034" dirty="0">
                <a:latin typeface="Calibri"/>
                <a:cs typeface="Calibri"/>
              </a:rPr>
              <a:t>l</a:t>
            </a:r>
            <a:r>
              <a:rPr sz="2700" spc="0" baseline="3034" dirty="0">
                <a:latin typeface="Calibri"/>
                <a:cs typeface="Calibri"/>
              </a:rPr>
              <a:t>e</a:t>
            </a:r>
            <a:r>
              <a:rPr sz="2700" spc="4" baseline="3034" dirty="0">
                <a:latin typeface="Calibri"/>
                <a:cs typeface="Calibri"/>
              </a:rPr>
              <a:t>n</a:t>
            </a:r>
            <a:r>
              <a:rPr sz="2700" spc="-4" baseline="3034" dirty="0">
                <a:latin typeface="Calibri"/>
                <a:cs typeface="Calibri"/>
              </a:rPr>
              <a:t>c</a:t>
            </a:r>
            <a:r>
              <a:rPr sz="2700" spc="0" baseline="3034" dirty="0">
                <a:latin typeface="Calibri"/>
                <a:cs typeface="Calibri"/>
              </a:rPr>
              <a:t>es</a:t>
            </a:r>
            <a:r>
              <a:rPr sz="2700" spc="4" baseline="3034" dirty="0">
                <a:latin typeface="Calibri"/>
                <a:cs typeface="Calibri"/>
              </a:rPr>
              <a:t> </a:t>
            </a:r>
            <a:r>
              <a:rPr sz="2700" spc="-25" baseline="3034" dirty="0">
                <a:latin typeface="Calibri"/>
                <a:cs typeface="Calibri"/>
              </a:rPr>
              <a:t>r</a:t>
            </a:r>
            <a:r>
              <a:rPr sz="2700" spc="-9" baseline="3034" dirty="0">
                <a:latin typeface="Calibri"/>
                <a:cs typeface="Calibri"/>
              </a:rPr>
              <a:t>e</a:t>
            </a:r>
            <a:r>
              <a:rPr sz="2700" spc="-44" baseline="3034" dirty="0">
                <a:latin typeface="Calibri"/>
                <a:cs typeface="Calibri"/>
              </a:rPr>
              <a:t>f</a:t>
            </a:r>
            <a:r>
              <a:rPr sz="2700" spc="0" baseline="3034" dirty="0">
                <a:latin typeface="Calibri"/>
                <a:cs typeface="Calibri"/>
              </a:rPr>
              <a:t>er </a:t>
            </a:r>
            <a:r>
              <a:rPr sz="2700" spc="-14" baseline="3034" dirty="0">
                <a:latin typeface="Calibri"/>
                <a:cs typeface="Calibri"/>
              </a:rPr>
              <a:t>t</a:t>
            </a:r>
            <a:r>
              <a:rPr sz="2700" spc="0" baseline="3034" dirty="0">
                <a:latin typeface="Calibri"/>
                <a:cs typeface="Calibri"/>
              </a:rPr>
              <a:t>o the</a:t>
            </a:r>
            <a:r>
              <a:rPr sz="2700" spc="14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e</a:t>
            </a:r>
            <a:r>
              <a:rPr sz="2700" spc="-34" baseline="3034" dirty="0">
                <a:latin typeface="Calibri"/>
                <a:cs typeface="Calibri"/>
              </a:rPr>
              <a:t>r</a:t>
            </a:r>
            <a:r>
              <a:rPr sz="2700" spc="0" baseline="3034" dirty="0">
                <a:latin typeface="Calibri"/>
                <a:cs typeface="Calibri"/>
              </a:rPr>
              <a:t>a</a:t>
            </a:r>
            <a:r>
              <a:rPr sz="2700" spc="4" baseline="3034" dirty="0">
                <a:latin typeface="Calibri"/>
                <a:cs typeface="Calibri"/>
              </a:rPr>
              <a:t>s</a:t>
            </a:r>
            <a:r>
              <a:rPr sz="2700" spc="0" baseline="3034" dirty="0">
                <a:latin typeface="Calibri"/>
                <a:cs typeface="Calibri"/>
              </a:rPr>
              <a:t>u</a:t>
            </a:r>
            <a:r>
              <a:rPr sz="2700" spc="-25" baseline="3034" dirty="0">
                <a:latin typeface="Calibri"/>
                <a:cs typeface="Calibri"/>
              </a:rPr>
              <a:t>r</a:t>
            </a:r>
            <a:r>
              <a:rPr sz="2700" spc="0" baseline="3034" dirty="0">
                <a:latin typeface="Calibri"/>
                <a:cs typeface="Calibri"/>
              </a:rPr>
              <a:t>e of</a:t>
            </a:r>
            <a:r>
              <a:rPr sz="2700" spc="4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a</a:t>
            </a:r>
            <a:r>
              <a:rPr sz="2700" spc="-25" baseline="3034" dirty="0">
                <a:latin typeface="Calibri"/>
                <a:cs typeface="Calibri"/>
              </a:rPr>
              <a:t>r</a:t>
            </a:r>
            <a:r>
              <a:rPr sz="2700" spc="-4" baseline="3034" dirty="0">
                <a:latin typeface="Calibri"/>
                <a:cs typeface="Calibri"/>
              </a:rPr>
              <a:t>c</a:t>
            </a:r>
            <a:r>
              <a:rPr sz="2700" spc="0" baseline="3034" dirty="0">
                <a:latin typeface="Calibri"/>
                <a:cs typeface="Calibri"/>
              </a:rPr>
              <a:t>hi</a:t>
            </a:r>
            <a:r>
              <a:rPr sz="2700" spc="-9" baseline="3034" dirty="0">
                <a:latin typeface="Calibri"/>
                <a:cs typeface="Calibri"/>
              </a:rPr>
              <a:t>v</a:t>
            </a:r>
            <a:r>
              <a:rPr sz="2700" spc="0" baseline="3034" dirty="0">
                <a:latin typeface="Calibri"/>
                <a:cs typeface="Calibri"/>
              </a:rPr>
              <a:t>e</a:t>
            </a:r>
            <a:r>
              <a:rPr sz="2700" spc="4" baseline="3034" dirty="0">
                <a:latin typeface="Calibri"/>
                <a:cs typeface="Calibri"/>
              </a:rPr>
              <a:t>s</a:t>
            </a:r>
            <a:r>
              <a:rPr sz="2700" spc="0" baseline="3034" dirty="0">
                <a:latin typeface="Calibri"/>
                <a:cs typeface="Calibri"/>
              </a:rPr>
              <a:t>,</a:t>
            </a:r>
            <a:r>
              <a:rPr sz="2700" spc="4" baseline="3034" dirty="0">
                <a:latin typeface="Calibri"/>
                <a:cs typeface="Calibri"/>
              </a:rPr>
              <a:t> </a:t>
            </a:r>
            <a:r>
              <a:rPr sz="2700" spc="0" baseline="3034" dirty="0">
                <a:latin typeface="Calibri"/>
                <a:cs typeface="Calibri"/>
              </a:rPr>
              <a:t>and hi</a:t>
            </a:r>
            <a:r>
              <a:rPr sz="2700" spc="-19" baseline="3034" dirty="0">
                <a:latin typeface="Calibri"/>
                <a:cs typeface="Calibri"/>
              </a:rPr>
              <a:t>s</a:t>
            </a:r>
            <a:r>
              <a:rPr sz="2700" spc="-14" baseline="3034" dirty="0">
                <a:latin typeface="Calibri"/>
                <a:cs typeface="Calibri"/>
              </a:rPr>
              <a:t>t</a:t>
            </a:r>
            <a:r>
              <a:rPr sz="2700" spc="0" baseline="3034" dirty="0">
                <a:latin typeface="Calibri"/>
                <a:cs typeface="Calibri"/>
              </a:rPr>
              <a:t>or</a:t>
            </a:r>
            <a:r>
              <a:rPr sz="2700" spc="-9" baseline="3034" dirty="0">
                <a:latin typeface="Calibri"/>
                <a:cs typeface="Calibri"/>
              </a:rPr>
              <a:t>i</a:t>
            </a:r>
            <a:r>
              <a:rPr sz="2700" spc="0" baseline="3034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sz="2700" spc="0" baseline="1517" dirty="0">
                <a:latin typeface="Calibri"/>
                <a:cs typeface="Calibri"/>
              </a:rPr>
              <a:t>of m</a:t>
            </a:r>
            <a:r>
              <a:rPr sz="2700" spc="4" baseline="1517" dirty="0">
                <a:latin typeface="Calibri"/>
                <a:cs typeface="Calibri"/>
              </a:rPr>
              <a:t>a</a:t>
            </a:r>
            <a:r>
              <a:rPr sz="2700" spc="-29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ginal</a:t>
            </a:r>
            <a:r>
              <a:rPr sz="2700" spc="-4" baseline="1517" dirty="0">
                <a:latin typeface="Calibri"/>
                <a:cs typeface="Calibri"/>
              </a:rPr>
              <a:t>i</a:t>
            </a:r>
            <a:r>
              <a:rPr sz="2700" spc="-39" baseline="1517" dirty="0">
                <a:latin typeface="Calibri"/>
                <a:cs typeface="Calibri"/>
              </a:rPr>
              <a:t>z</a:t>
            </a:r>
            <a:r>
              <a:rPr sz="2700" spc="0" baseline="1517" dirty="0">
                <a:latin typeface="Calibri"/>
                <a:cs typeface="Calibri"/>
              </a:rPr>
              <a:t>ed</a:t>
            </a:r>
            <a:r>
              <a:rPr sz="2700" spc="29" baseline="1517" dirty="0">
                <a:latin typeface="Calibri"/>
                <a:cs typeface="Calibri"/>
              </a:rPr>
              <a:t> </a:t>
            </a:r>
            <a:r>
              <a:rPr sz="2700" spc="-19" baseline="1517" dirty="0">
                <a:latin typeface="Calibri"/>
                <a:cs typeface="Calibri"/>
              </a:rPr>
              <a:t>c</a:t>
            </a:r>
            <a:r>
              <a:rPr sz="2700" spc="0" baseline="1517" dirty="0">
                <a:latin typeface="Calibri"/>
                <a:cs typeface="Calibri"/>
              </a:rPr>
              <a:t>omm</a:t>
            </a:r>
            <a:r>
              <a:rPr sz="2700" spc="4" baseline="1517" dirty="0">
                <a:latin typeface="Calibri"/>
                <a:cs typeface="Calibri"/>
              </a:rPr>
              <a:t>u</a:t>
            </a:r>
            <a:r>
              <a:rPr sz="2700" spc="0" baseline="1517" dirty="0">
                <a:latin typeface="Calibri"/>
                <a:cs typeface="Calibri"/>
              </a:rPr>
              <a:t>ni</a:t>
            </a:r>
            <a:r>
              <a:rPr sz="2700" spc="-4" baseline="1517" dirty="0">
                <a:latin typeface="Calibri"/>
                <a:cs typeface="Calibri"/>
              </a:rPr>
              <a:t>ti</a:t>
            </a:r>
            <a:r>
              <a:rPr sz="2700" spc="0" baseline="1517" dirty="0">
                <a:latin typeface="Calibri"/>
                <a:cs typeface="Calibri"/>
              </a:rPr>
              <a:t>es</a:t>
            </a:r>
            <a:r>
              <a:rPr sz="2700" spc="4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w</a:t>
            </a:r>
            <a:r>
              <a:rPr sz="2700" spc="-4" baseline="1517" dirty="0">
                <a:latin typeface="Calibri"/>
                <a:cs typeface="Calibri"/>
              </a:rPr>
              <a:t>i</a:t>
            </a:r>
            <a:r>
              <a:rPr sz="2700" spc="0" baseline="1517" dirty="0">
                <a:latin typeface="Calibri"/>
                <a:cs typeface="Calibri"/>
              </a:rPr>
              <a:t>th</a:t>
            </a:r>
            <a:r>
              <a:rPr sz="2700" spc="-4" baseline="1517" dirty="0">
                <a:latin typeface="Calibri"/>
                <a:cs typeface="Calibri"/>
              </a:rPr>
              <a:t>i</a:t>
            </a:r>
            <a:r>
              <a:rPr sz="2700" spc="0" baseline="1517" dirty="0">
                <a:latin typeface="Calibri"/>
                <a:cs typeface="Calibri"/>
              </a:rPr>
              <a:t>n</a:t>
            </a:r>
            <a:r>
              <a:rPr sz="2700" spc="24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t</a:t>
            </a:r>
            <a:r>
              <a:rPr sz="2700" spc="-39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adit</a:t>
            </a:r>
            <a:r>
              <a:rPr sz="2700" spc="-9" baseline="1517" dirty="0">
                <a:latin typeface="Calibri"/>
                <a:cs typeface="Calibri"/>
              </a:rPr>
              <a:t>i</a:t>
            </a:r>
            <a:r>
              <a:rPr sz="2700" spc="0" baseline="1517" dirty="0">
                <a:latin typeface="Calibri"/>
                <a:cs typeface="Calibri"/>
              </a:rPr>
              <a:t>onal</a:t>
            </a:r>
            <a:r>
              <a:rPr sz="2700" spc="19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a</a:t>
            </a:r>
            <a:r>
              <a:rPr sz="2700" spc="-25" baseline="1517" dirty="0">
                <a:latin typeface="Calibri"/>
                <a:cs typeface="Calibri"/>
              </a:rPr>
              <a:t>r</a:t>
            </a:r>
            <a:r>
              <a:rPr sz="2700" spc="-4" baseline="1517" dirty="0">
                <a:latin typeface="Calibri"/>
                <a:cs typeface="Calibri"/>
              </a:rPr>
              <a:t>c</a:t>
            </a:r>
            <a:r>
              <a:rPr sz="2700" spc="0" baseline="1517" dirty="0">
                <a:latin typeface="Calibri"/>
                <a:cs typeface="Calibri"/>
              </a:rPr>
              <a:t>hi</a:t>
            </a:r>
            <a:r>
              <a:rPr sz="2700" spc="-25" baseline="1517" dirty="0">
                <a:latin typeface="Calibri"/>
                <a:cs typeface="Calibri"/>
              </a:rPr>
              <a:t>v</a:t>
            </a:r>
            <a:r>
              <a:rPr sz="2700" spc="0" baseline="1517" dirty="0"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sz="2700" spc="0" baseline="1517" dirty="0">
                <a:latin typeface="Calibri"/>
                <a:cs typeface="Calibri"/>
              </a:rPr>
              <a:t>hold</a:t>
            </a:r>
            <a:r>
              <a:rPr sz="2700" spc="-4" baseline="1517" dirty="0">
                <a:latin typeface="Calibri"/>
                <a:cs typeface="Calibri"/>
              </a:rPr>
              <a:t>i</a:t>
            </a:r>
            <a:r>
              <a:rPr sz="2700" spc="0" baseline="1517" dirty="0">
                <a:latin typeface="Calibri"/>
                <a:cs typeface="Calibri"/>
              </a:rPr>
              <a:t>n</a:t>
            </a:r>
            <a:r>
              <a:rPr sz="2700" spc="4" baseline="1517" dirty="0">
                <a:latin typeface="Calibri"/>
                <a:cs typeface="Calibri"/>
              </a:rPr>
              <a:t>g</a:t>
            </a:r>
            <a:r>
              <a:rPr sz="2700" spc="0" baseline="1517" dirty="0">
                <a:latin typeface="Calibri"/>
                <a:cs typeface="Calibri"/>
              </a:rPr>
              <a:t>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740" y="5791225"/>
            <a:ext cx="5860690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S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il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ence</a:t>
            </a:r>
            <a:r>
              <a:rPr sz="2700" u="heavy" spc="2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and 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B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as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i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n</a:t>
            </a:r>
            <a:r>
              <a:rPr sz="2700" u="heavy" spc="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2700" u="heavy" spc="-25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c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hi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v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es</a:t>
            </a:r>
            <a:r>
              <a:rPr sz="2700" u="heavy" spc="1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- A</a:t>
            </a:r>
            <a:r>
              <a:rPr sz="2700" u="heavy" spc="-25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c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hi</a:t>
            </a:r>
            <a:r>
              <a:rPr sz="2700" u="heavy" spc="-1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v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es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and</a:t>
            </a:r>
            <a:r>
              <a:rPr sz="2700" u="heavy" spc="1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Spec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al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Co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l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l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ec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ti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ons</a:t>
            </a:r>
            <a:r>
              <a:rPr sz="2700" u="heavy" spc="3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-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740" y="6066078"/>
            <a:ext cx="429327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u="heavy" spc="-3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s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ea</a:t>
            </a:r>
            <a:r>
              <a:rPr sz="2700" u="heavy" spc="-1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c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h</a:t>
            </a:r>
            <a:r>
              <a:rPr sz="2700" u="heavy" spc="1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G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u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d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s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t </a:t>
            </a:r>
            <a:r>
              <a:rPr sz="2700" u="heavy" spc="-2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2700" u="heavy" spc="-25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y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2700" u="heavy" spc="-3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son</a:t>
            </a:r>
            <a:r>
              <a:rPr sz="2700" u="heavy" spc="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 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Un</a:t>
            </a:r>
            <a:r>
              <a:rPr sz="2700" u="heavy" spc="-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v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e</a:t>
            </a:r>
            <a:r>
              <a:rPr sz="2700" u="heavy" spc="-34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sity L</a:t>
            </a:r>
            <a:r>
              <a:rPr sz="2700" u="heavy" spc="-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i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b</a:t>
            </a:r>
            <a:r>
              <a:rPr sz="2700" u="heavy" spc="-3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a</a:t>
            </a:r>
            <a:r>
              <a:rPr sz="2700" u="heavy" spc="9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r</a:t>
            </a:r>
            <a:r>
              <a:rPr sz="2700" u="heavy" spc="0" baseline="3034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78920" y="1757426"/>
            <a:ext cx="820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2156581" y="1757426"/>
            <a:ext cx="8006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3847016" y="1757426"/>
            <a:ext cx="8306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4303899" y="1757426"/>
            <a:ext cx="8141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4960955" y="1757426"/>
            <a:ext cx="8233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5311347" y="1757426"/>
            <a:ext cx="8064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6311554" y="1757426"/>
            <a:ext cx="8286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6937634" y="1757426"/>
            <a:ext cx="8139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8198525" y="1757426"/>
            <a:ext cx="8178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9895338" y="1757426"/>
            <a:ext cx="896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2807681" y="2098802"/>
            <a:ext cx="790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4317864" y="2908300"/>
            <a:ext cx="8519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745045" y="5835904"/>
            <a:ext cx="5485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1150075" y="5835904"/>
            <a:ext cx="5155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800761" y="5835904"/>
            <a:ext cx="5324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2636328" y="5835904"/>
            <a:ext cx="5378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760193" y="5835904"/>
            <a:ext cx="518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3594355" y="5835904"/>
            <a:ext cx="5089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995422" y="5835904"/>
            <a:ext cx="5338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4698552" y="5835904"/>
            <a:ext cx="5253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5765786" y="5835904"/>
            <a:ext cx="5652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930491" y="6110528"/>
            <a:ext cx="5340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624686" y="6110528"/>
            <a:ext cx="520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861480" y="6110528"/>
            <a:ext cx="516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653096" y="6110528"/>
            <a:ext cx="521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637072" y="6110528"/>
            <a:ext cx="5184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769045253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5334000" y="2001010"/>
            <a:ext cx="6388608" cy="4797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88340" y="749579"/>
            <a:ext cx="10234392" cy="1101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0" marR="56476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Bias in museums</a:t>
            </a:r>
            <a:endParaRPr sz="4400">
              <a:latin typeface="Calibri Light"/>
              <a:cs typeface="Calibri Light"/>
            </a:endParaRPr>
          </a:p>
          <a:p>
            <a:pPr marL="12700">
              <a:lnSpc>
                <a:spcPct val="101725"/>
              </a:lnSpc>
              <a:spcBef>
                <a:spcPts val="394"/>
              </a:spcBef>
            </a:pPr>
            <a:r>
              <a:rPr sz="2800" spc="0" dirty="0">
                <a:latin typeface="Arial"/>
                <a:cs typeface="Arial"/>
                <a:hlinkClick r:id="rId3"/>
              </a:rPr>
              <a:t>•</a:t>
            </a:r>
            <a:r>
              <a:rPr sz="2800" spc="-9" dirty="0">
                <a:latin typeface="Arial"/>
                <a:cs typeface="Arial"/>
                <a:hlinkClick r:id="rId3"/>
              </a:rPr>
              <a:t> </a:t>
            </a:r>
            <a:r>
              <a:rPr sz="2800" spc="-73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2800" u="heavy" spc="-5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y</a:t>
            </a:r>
            <a:r>
              <a:rPr sz="2800" u="heavy" spc="-53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800" u="heavy" spc="-5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xi</a:t>
            </a:r>
            <a:r>
              <a:rPr sz="2800" u="heavy" spc="-3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800" u="heavy" spc="-3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b</a:t>
            </a:r>
            <a:r>
              <a:rPr sz="2800" u="heavy" spc="-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as</a:t>
            </a:r>
            <a:r>
              <a:rPr sz="2800" u="heavy" spc="-2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in</a:t>
            </a:r>
            <a:r>
              <a:rPr sz="2800" u="heavy" spc="-22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n</a:t>
            </a:r>
            <a:r>
              <a:rPr sz="2800" u="heavy" spc="-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tu</a:t>
            </a:r>
            <a:r>
              <a:rPr sz="2800" u="heavy" spc="-6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al</a:t>
            </a:r>
            <a:r>
              <a:rPr sz="2800" u="heavy" spc="-3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2800" u="heavy" spc="-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2800" u="heavy" spc="-3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800" u="heavy" spc="-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o</a:t>
            </a:r>
            <a:r>
              <a:rPr sz="2800" u="heavy" spc="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y</a:t>
            </a:r>
            <a:r>
              <a:rPr sz="2800" u="heavy" spc="-4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muse</a:t>
            </a:r>
            <a:r>
              <a:rPr sz="2800" u="heavy" spc="-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u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ms</a:t>
            </a:r>
            <a:r>
              <a:rPr sz="2800" u="heavy" spc="-66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-3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eal</a:t>
            </a:r>
            <a:r>
              <a:rPr sz="2800" u="heavy" spc="-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l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y</a:t>
            </a:r>
            <a:r>
              <a:rPr sz="2800" u="heavy" spc="-5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m</a:t>
            </a:r>
            <a:r>
              <a:rPr sz="2800" u="heavy" spc="-1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2800" u="heavy" spc="-3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800" u="heavy" spc="-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2800" u="heavy" spc="-5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2800" u="heavy" spc="-86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|</a:t>
            </a:r>
            <a:r>
              <a:rPr sz="2800" u="heavy" spc="-9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Science</a:t>
            </a:r>
            <a:r>
              <a:rPr sz="2800" u="heavy" spc="-91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800" u="heavy" spc="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|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6940" y="1854834"/>
            <a:ext cx="234780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The</a:t>
            </a:r>
            <a:r>
              <a:rPr sz="4200" u="heavy" spc="-48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Gua</a:t>
            </a:r>
            <a:r>
              <a:rPr sz="4200" u="heavy" spc="-3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4200" u="heavy" spc="-9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an</a:t>
            </a:r>
            <a:r>
              <a:rPr sz="4200" spc="-74" baseline="292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4200" spc="0" baseline="2925" dirty="0">
                <a:latin typeface="Calibri"/>
                <a:cs typeface="Calibri"/>
                <a:hlinkClick r:id="rId3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8340" y="2829814"/>
            <a:ext cx="362154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Museums &amp;</a:t>
            </a:r>
            <a:r>
              <a:rPr sz="3600" u="heavy" spc="-9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3600" u="heavy" spc="-15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ruth. </a:t>
            </a:r>
            <a:r>
              <a:rPr sz="3600" u="heavy" spc="-9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he</a:t>
            </a:r>
            <a:r>
              <a:rPr sz="3600" u="heavy" spc="9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3600" u="heavy" spc="-15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ruth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8340" y="3195574"/>
            <a:ext cx="329873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is, the</a:t>
            </a:r>
            <a:r>
              <a:rPr sz="3600" u="heavy" spc="-34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e is</a:t>
            </a:r>
            <a:r>
              <a:rPr sz="3600" u="heavy" spc="-14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Mo</a:t>
            </a:r>
            <a:r>
              <a:rPr sz="3600" u="heavy" spc="-39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e Than</a:t>
            </a:r>
            <a:r>
              <a:rPr sz="3600" u="heavy" spc="4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one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8340" y="3561105"/>
            <a:ext cx="273703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sz="3600" u="heavy" spc="-15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ruth!</a:t>
            </a:r>
            <a:r>
              <a:rPr sz="3600" u="heavy" spc="4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3600" u="heavy" spc="-4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 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Museum</a:t>
            </a:r>
            <a:r>
              <a:rPr sz="3600" u="heavy" spc="-4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3600" u="heavy" spc="-29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3600" u="heavy" spc="14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x</a:t>
            </a:r>
            <a:r>
              <a:rPr sz="3600" u="heavy" spc="0" baseline="3413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8340" y="3878706"/>
            <a:ext cx="3356218" cy="2159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45"/>
              </a:lnSpc>
              <a:spcBef>
                <a:spcPts val="127"/>
              </a:spcBef>
            </a:pPr>
            <a:r>
              <a:rPr sz="3600" spc="0" baseline="3413" dirty="0">
                <a:latin typeface="Calibri"/>
                <a:cs typeface="Calibri"/>
              </a:rPr>
              <a:t>a </a:t>
            </a:r>
            <a:r>
              <a:rPr sz="3600" spc="-25" baseline="3413" dirty="0">
                <a:latin typeface="Calibri"/>
                <a:cs typeface="Calibri"/>
              </a:rPr>
              <a:t>st</a:t>
            </a:r>
            <a:r>
              <a:rPr sz="3600" spc="0" baseline="3413" dirty="0">
                <a:latin typeface="Calibri"/>
                <a:cs typeface="Calibri"/>
              </a:rPr>
              <a:t>e</a:t>
            </a:r>
            <a:r>
              <a:rPr sz="3600" spc="-25" baseline="3413" dirty="0">
                <a:latin typeface="Calibri"/>
                <a:cs typeface="Calibri"/>
              </a:rPr>
              <a:t>r</a:t>
            </a:r>
            <a:r>
              <a:rPr sz="3600" spc="0" baseline="3413" dirty="0">
                <a:latin typeface="Calibri"/>
                <a:cs typeface="Calibri"/>
              </a:rPr>
              <a:t>eotypi</a:t>
            </a:r>
            <a:r>
              <a:rPr sz="3600" spc="-14" baseline="3413" dirty="0">
                <a:latin typeface="Calibri"/>
                <a:cs typeface="Calibri"/>
              </a:rPr>
              <a:t>c</a:t>
            </a:r>
            <a:r>
              <a:rPr sz="3600" spc="0" baseline="3413" dirty="0">
                <a:latin typeface="Calibri"/>
                <a:cs typeface="Calibri"/>
              </a:rPr>
              <a:t>al</a:t>
            </a:r>
            <a:r>
              <a:rPr sz="3600" spc="-24" baseline="3413" dirty="0">
                <a:latin typeface="Calibri"/>
                <a:cs typeface="Calibri"/>
              </a:rPr>
              <a:t> </a:t>
            </a:r>
            <a:r>
              <a:rPr sz="3600" spc="0" baseline="3413" dirty="0">
                <a:latin typeface="Calibri"/>
                <a:cs typeface="Calibri"/>
              </a:rPr>
              <a:t>museum</a:t>
            </a:r>
            <a:endParaRPr sz="2400" dirty="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  <a:spcBef>
                <a:spcPts val="16"/>
              </a:spcBef>
            </a:pPr>
            <a:r>
              <a:rPr sz="3600" spc="0" baseline="1137" dirty="0">
                <a:latin typeface="Calibri"/>
                <a:cs typeface="Calibri"/>
              </a:rPr>
              <a:t>cultu</a:t>
            </a:r>
            <a:r>
              <a:rPr sz="3600" spc="-29" baseline="1137" dirty="0">
                <a:latin typeface="Calibri"/>
                <a:cs typeface="Calibri"/>
              </a:rPr>
              <a:t>r</a:t>
            </a:r>
            <a:r>
              <a:rPr sz="3600" spc="0" baseline="1137" dirty="0">
                <a:latin typeface="Calibri"/>
                <a:cs typeface="Calibri"/>
              </a:rPr>
              <a:t>e</a:t>
            </a:r>
            <a:r>
              <a:rPr sz="3600" spc="-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which</a:t>
            </a:r>
            <a:r>
              <a:rPr sz="3600" spc="-9" baseline="1137" dirty="0">
                <a:latin typeface="Calibri"/>
                <a:cs typeface="Calibri"/>
              </a:rPr>
              <a:t> </a:t>
            </a:r>
            <a:r>
              <a:rPr sz="3600" spc="-50" baseline="1137" dirty="0">
                <a:latin typeface="Calibri"/>
                <a:cs typeface="Calibri"/>
              </a:rPr>
              <a:t>f</a:t>
            </a:r>
            <a:r>
              <a:rPr sz="3600" spc="0" baseline="1137" dirty="0">
                <a:latin typeface="Calibri"/>
                <a:cs typeface="Calibri"/>
              </a:rPr>
              <a:t>ocuses </a:t>
            </a:r>
            <a:r>
              <a:rPr sz="3600" spc="-9" baseline="1137" dirty="0">
                <a:latin typeface="Calibri"/>
                <a:cs typeface="Calibri"/>
              </a:rPr>
              <a:t>o</a:t>
            </a:r>
            <a:r>
              <a:rPr sz="3600" spc="0" baseline="1137" dirty="0">
                <a:latin typeface="Calibri"/>
                <a:cs typeface="Calibri"/>
              </a:rPr>
              <a:t>n</a:t>
            </a:r>
            <a:endParaRPr sz="2400" dirty="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</a:pPr>
            <a:r>
              <a:rPr sz="3600" spc="-19" baseline="1137" dirty="0">
                <a:latin typeface="Calibri"/>
                <a:cs typeface="Calibri"/>
              </a:rPr>
              <a:t>c</a:t>
            </a:r>
            <a:r>
              <a:rPr sz="3600" spc="0" baseline="1137" dirty="0">
                <a:latin typeface="Calibri"/>
                <a:cs typeface="Calibri"/>
              </a:rPr>
              <a:t>ollecting</a:t>
            </a:r>
            <a:r>
              <a:rPr sz="3600" spc="-2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and </a:t>
            </a:r>
            <a:r>
              <a:rPr sz="3600" spc="-4" baseline="1137" dirty="0">
                <a:latin typeface="Calibri"/>
                <a:cs typeface="Calibri"/>
              </a:rPr>
              <a:t>s</a:t>
            </a:r>
            <a:r>
              <a:rPr sz="3600" spc="0" baseline="1137" dirty="0">
                <a:latin typeface="Calibri"/>
                <a:cs typeface="Calibri"/>
              </a:rPr>
              <a:t>h</a:t>
            </a:r>
            <a:r>
              <a:rPr sz="3600" spc="-19" baseline="1137" dirty="0">
                <a:latin typeface="Calibri"/>
                <a:cs typeface="Calibri"/>
              </a:rPr>
              <a:t>o</a:t>
            </a:r>
            <a:r>
              <a:rPr sz="3600" spc="-25" baseline="1137" dirty="0">
                <a:latin typeface="Calibri"/>
                <a:cs typeface="Calibri"/>
              </a:rPr>
              <a:t>w</a:t>
            </a:r>
            <a:r>
              <a:rPr sz="3600" spc="-19" baseline="1137" dirty="0">
                <a:latin typeface="Calibri"/>
                <a:cs typeface="Calibri"/>
              </a:rPr>
              <a:t>c</a:t>
            </a:r>
            <a:r>
              <a:rPr sz="3600" spc="0" baseline="1137" dirty="0">
                <a:latin typeface="Calibri"/>
                <a:cs typeface="Calibri"/>
              </a:rPr>
              <a:t>asing</a:t>
            </a:r>
            <a:endParaRPr sz="2400" dirty="0">
              <a:latin typeface="Calibri"/>
              <a:cs typeface="Calibri"/>
            </a:endParaRPr>
          </a:p>
          <a:p>
            <a:pPr marL="12700" marR="27156">
              <a:lnSpc>
                <a:spcPts val="2880"/>
              </a:lnSpc>
            </a:pPr>
            <a:r>
              <a:rPr sz="3600" spc="0" baseline="1137" dirty="0">
                <a:latin typeface="Calibri"/>
                <a:cs typeface="Calibri"/>
              </a:rPr>
              <a:t>the </a:t>
            </a:r>
            <a:r>
              <a:rPr sz="3600" spc="-25" baseline="1137" dirty="0">
                <a:latin typeface="Calibri"/>
                <a:cs typeface="Calibri"/>
              </a:rPr>
              <a:t>st</a:t>
            </a:r>
            <a:r>
              <a:rPr sz="3600" spc="0" baseline="1137" dirty="0">
                <a:latin typeface="Calibri"/>
                <a:cs typeface="Calibri"/>
              </a:rPr>
              <a:t>ories,</a:t>
            </a:r>
            <a:r>
              <a:rPr sz="3600" spc="-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succ</a:t>
            </a:r>
            <a:r>
              <a:rPr sz="3600" spc="9" baseline="1137" dirty="0">
                <a:latin typeface="Calibri"/>
                <a:cs typeface="Calibri"/>
              </a:rPr>
              <a:t>e</a:t>
            </a:r>
            <a:r>
              <a:rPr sz="3600" spc="0" baseline="1137" dirty="0">
                <a:latin typeface="Calibri"/>
                <a:cs typeface="Calibri"/>
              </a:rPr>
              <a:t>sses,</a:t>
            </a:r>
            <a:r>
              <a:rPr sz="3600" spc="-14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and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80"/>
              </a:lnSpc>
            </a:pPr>
            <a:r>
              <a:rPr sz="3600" spc="-25" baseline="1137" dirty="0">
                <a:latin typeface="Calibri"/>
                <a:cs typeface="Calibri"/>
              </a:rPr>
              <a:t>w</a:t>
            </a:r>
            <a:r>
              <a:rPr sz="3600" spc="0" baseline="1137" dirty="0">
                <a:latin typeface="Calibri"/>
                <a:cs typeface="Calibri"/>
              </a:rPr>
              <a:t>or</a:t>
            </a:r>
            <a:r>
              <a:rPr sz="3600" spc="-25" baseline="1137" dirty="0">
                <a:latin typeface="Calibri"/>
                <a:cs typeface="Calibri"/>
              </a:rPr>
              <a:t>k</a:t>
            </a:r>
            <a:r>
              <a:rPr sz="3600" spc="0" baseline="1137" dirty="0">
                <a:latin typeface="Calibri"/>
                <a:cs typeface="Calibri"/>
              </a:rPr>
              <a:t>s</a:t>
            </a:r>
            <a:r>
              <a:rPr sz="3600" spc="-14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of the</a:t>
            </a:r>
            <a:r>
              <a:rPr sz="3600" spc="4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whi</a:t>
            </a:r>
            <a:r>
              <a:rPr sz="3600" spc="-25" baseline="1137" dirty="0">
                <a:latin typeface="Calibri"/>
                <a:cs typeface="Calibri"/>
              </a:rPr>
              <a:t>t</a:t>
            </a:r>
            <a:r>
              <a:rPr sz="3600" spc="0" baseline="1137" dirty="0">
                <a:latin typeface="Calibri"/>
                <a:cs typeface="Calibri"/>
              </a:rPr>
              <a:t>e</a:t>
            </a:r>
            <a:r>
              <a:rPr sz="3600" spc="-9" baseline="1137" dirty="0">
                <a:latin typeface="Calibri"/>
                <a:cs typeface="Calibri"/>
              </a:rPr>
              <a:t> </a:t>
            </a:r>
            <a:r>
              <a:rPr sz="3600" spc="0" baseline="1137" dirty="0">
                <a:latin typeface="Calibri"/>
                <a:cs typeface="Calibri"/>
              </a:rPr>
              <a:t>male in</a:t>
            </a:r>
            <a:endParaRPr sz="2400" dirty="0">
              <a:latin typeface="Calibri"/>
              <a:cs typeface="Calibri"/>
            </a:endParaRPr>
          </a:p>
          <a:p>
            <a:pPr marL="12700" marR="45720">
              <a:lnSpc>
                <a:spcPts val="2880"/>
              </a:lnSpc>
            </a:pPr>
            <a:r>
              <a:rPr sz="3600" spc="0" baseline="1137" dirty="0">
                <a:latin typeface="Calibri"/>
                <a:cs typeface="Calibri"/>
              </a:rPr>
              <a:t>s</a:t>
            </a:r>
            <a:r>
              <a:rPr sz="3600" spc="-9" baseline="1137" dirty="0">
                <a:latin typeface="Calibri"/>
                <a:cs typeface="Calibri"/>
              </a:rPr>
              <a:t>o</a:t>
            </a:r>
            <a:r>
              <a:rPr sz="3600" spc="0" baseline="1137" dirty="0">
                <a:latin typeface="Calibri"/>
                <a:cs typeface="Calibri"/>
              </a:rPr>
              <a:t>ciet</a:t>
            </a:r>
            <a:r>
              <a:rPr sz="3600" spc="-154" baseline="1137" dirty="0">
                <a:latin typeface="Calibri"/>
                <a:cs typeface="Calibri"/>
              </a:rPr>
              <a:t>y</a:t>
            </a:r>
            <a:r>
              <a:rPr sz="3600" spc="0" baseline="1137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86076" y="1610105"/>
            <a:ext cx="810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2464333" y="1610105"/>
            <a:ext cx="8346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123439" y="1610105"/>
            <a:ext cx="8376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3475252" y="1610105"/>
            <a:ext cx="8064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4581937" y="1610105"/>
            <a:ext cx="818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5653299" y="1610105"/>
            <a:ext cx="8428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7131300" y="1610105"/>
            <a:ext cx="8630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8006139" y="1610105"/>
            <a:ext cx="8037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9200483" y="1610105"/>
            <a:ext cx="7914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9443130" y="1610105"/>
            <a:ext cx="8151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10609510" y="1610105"/>
            <a:ext cx="805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465919" y="1994153"/>
            <a:ext cx="8016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915477" y="2931414"/>
            <a:ext cx="6877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2192160" y="2931414"/>
            <a:ext cx="6793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995213" y="2931414"/>
            <a:ext cx="686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522862" y="2931414"/>
            <a:ext cx="7042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966251" y="3297174"/>
            <a:ext cx="6915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703087" y="3297174"/>
            <a:ext cx="6901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961267" y="3297174"/>
            <a:ext cx="6717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702831" y="3297174"/>
            <a:ext cx="6901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386660" y="3297174"/>
            <a:ext cx="6946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459243" y="3662933"/>
            <a:ext cx="6958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22234" y="3662933"/>
            <a:ext cx="6813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860845726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75371" y="396874"/>
            <a:ext cx="9227634" cy="7429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FFFF00"/>
                </a:solidFill>
              </a:rPr>
              <a:t>What is the future of your AI category, including your fears?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50180" name="AutoShape 4" descr="data:image/jpeg;base64,/9j/4AAQSkZJRgABAQAAAQABAAD/2wCEAAkGBxQTEBIUEBQUFBUUFBQVFRUUFBQUFBQVFBUXFhUUFBQYHCggGBolHRQVITEhJSkrLi4uFx8zODMsNygtLiwBCgoKDg0OGxAQGiwkHSQsLCwsLCwsLCwsLCwsLCwsLCwsLCwsLCwsLCwsLCwsLCwsLCwsLCwsLCwsLCwsLCwsLP/AABEIANIA8AMBIgACEQEDEQH/xAAcAAABBQEBAQAAAAAAAAAAAAAGAgMEBQcBAAj/xAA9EAABAwIEAwcBBwMDAwUAAAABAAIDBBEFEiExBkFREyIyYXGBkaEHFCNCUrHBYtHwM3LhU5KiFRYkgsL/xAAaAQADAQEBAQAAAAAAAAAAAAABAgMEAAUG/8QAKBEAAwACAwACAgIBBQEAAAAAAAECAxESITEEQSJRMmETcYGxwdEF/9oADAMBAAIRAxEAPwDTTGmZoVPyJDo15rk2pgxidHcFAWPYdvotXqoNELYzRXB0QT0x/UZTTfhyWOxRNhctiq3GqOxuBsnMNmuAqX2tnR09Gi4O+9kRwjRB+BTaBGFKbgKMlaHgF0tSyE2SnJDUzNFBA3Vo4XCr2N1KDQ0srZD3h6oroh3QhKYd73RbQeEeiEegy+E1qUuNC6tBmYh6occdq0K9eUN4m+8wHRTsriXZwM0CmQMUdrblT2BKkUbOhiS9qcBSJCiwIgVbrBCWMT7okxKWwKB8Zn1Kk+2WXSKqrm1VTWzZQSU/NL3gOZ/y6o8Smzvyt2BVI060QrLO3K9Q3SMMj7lHeAUG2ipMAwy9tFo2DYfYDRPkr6QJn7J+H0tgFbRxrsEKktYppBbJYXCEsLqsRIszVT4hBcFXzwoVVHop0ikszXHqHfRCMPckI6rUMaptCs7xqns64XQ/oZ/svsDqdbI6wya4Cy/BJ9QUe4VNopvpl12gsjF158ajUjyRophiPVWS2jPT0yO4KG8Wd6qc+4UWbqhSDL2UtVufVFuGeBvohqvj3KIsJP4bfRLHocv8SyaF0hcalFaDIMyDRC0msrj5olrH2aT5IWe/K1zj7epUcnppxeE2lN9VMAKZo4srR1tqpIcuSC2NuBUaeotuppJ6IP4xxxlL4jmkPhjB19T0CW/xR3OV3TO4zVgAkkADmVneLYsHuIi72ts3L26qFieKy1DiZHafpGjR5W5+qkYLBmOYjutWXJl4LZ5/yP8A6Df44+l+xEsXYQvkfq94yt/3H+wufZRMEw7M4EqZjT+2na0eFg28zqfpZFPDmF7aKvxtzj5V7Xf/AIU+Jj1G399ltgGD2A0RjSUlgmcOpbAK2jYqpbNdPQhsSWGJ3KvWT6J7PArt0oBdsm0Aaco04U0hMyNStBTBzE4rgoBx+n3Wn1sWiDscpd1PxlvUAmCkiXL5rUMDoi4C+37oX4Z4bL5u0do0bDqtPpKYNAATa5UHlxkdghsE68Lx0SHvWhLRmb2NSkKtnksfJTJyqeskKFDwOygPCtsJ0YB0Q7RzaogopgPdQS7K34WrSukrjVyR4AJOgCqZivxaXu2QFjeMDto426hrwT5m6v6vGWyCd7RmEbTbpfkstlqD2oJOub+V5uf5HLqPDPm+Up/GTYKebNa6mNKpsPluxvoFWcYcTfdYrMN5XizB+nq8r0uSmds15KUrk/BHHfGzaVpigs6cj1EYPN3n0CyCpqXyOL5HFz3G5Ljclcmkc97nOJcSbknUknmUlu91lu3XbPJy5Xb7HoW3IHyruGpDG266BVcAs3Xcp2h/Fnjj/U9jfdzgFkuebM+nT6LjCKEukJtuVouDUVgNE8/hlkbs0W36enorahgsAt2n0j6KdTOkSaeJSmtXmNTgCqkTbE2XCnLJJCOgHQurwCVZEAghIeE7ZJcEDivqWIcrYg59t1dY9W9m0AeJ30HMqjw52Z11GvTTjXWy8w2iygK2Y226Zo9k9UShaJlJEabbOTPUV7+iZnnUNtWNRf0TcjlA/O9VNbIpE1QFSV1QLmynTKKRHbd/dEdK/uhCtBhc8z7sYQwbvd3W+x5+yL6URtjzPddrdC5rmW003vtfTRTXoayTK7Za0E9+6fZUfEeLfiiBhtdri4/sp+HVfauJp4szLWErnhrSeYFiSf8AtCaxPDYWPEkwhBIN3kvY4gflaM+vPVDMqrG+Jjy2qT4g1gsX/wAKY/qc74bos3kP42u1xf5WtMqKdrDAy7L3sA8SHvc8p73PogTGeCZwXPp3MnF75W9yQf8A0dv7FYP8Wkkv1o87Jir1LYRQYo2GDM86Nb+3JZjjmKOnkdI86nYdByAS8dxOTSJ4LS3xtcCDm6EHZDslRcgLYk7SL583+XSXn/ZZMFm/uvNOt1ANTc2Uh0lgg4aMvEfqKnRT+EXWq6cn/qtcfY3/AIQ612d3kFe8Pwnt2EX01/hHgp6K4o/OV/ZvLq+40XMMrvxcjvzbevRQMHgLowedkzXgsc1w3a4H4KrX7Pc0vA1alLjNglWVDMJJXCUohJIXHCgF2y4ClXRAcKSUtcK44z3iCrL6t7eTQGj23+qssCgQ9NNmqZbjZ7x/5FGOAxiyhPdGx9QXEbbBV1ZPurCqdZqo6p+hV7/RHGt9lRiuI5QdUNx40S86+SXxRV5QevK6EGYm1g0N3Hcqa7NHiDg4nsNydgpMFVDCx8s7HSva0vEY8Ia0XL3eQ/kboTp64Qxuml1IGg8zs0IKqq+SeRznOcXP0IF9r3DAByvbRRVOn14jzflfK49Sadj/ANpb5WR/dI7Qk5JczQ6QOv4SwHLYjUa66jSyms4opGt7T7qZpY7W7Z7XPZ1uLFsZt+VvvZZlRzmnP4TvxCLOdoWgc2AHR3mfjqb/AIdo+2JyROZmIYXM1iLzraztja58W3JJlul3Pp5i+RTrQYTfao8te+KBscTO6zOSXyPtowNbYNAGpOthbm4IJxTiKeoYZZZHGRskNnaDLZs9g0AAAan5Vm7g6oncxkDSIWd1rnsljGp78hLmWJcbnQnTKOQRxgnA9PTx5JI/vDpD33vaMjcoNsrSe74ja13a9NqPnfpyWbI9PwycV78uaO1h/qQnWMEn/Ujb+QEnXLYgnTQixRwbjMlTURwCQtuHeKzi2zSbsJIzDTwnW2xNlKxD7P3RzRikL3X/ANQyBoiDXb5Te5Frgt1PmiPhzg+Oku4OEkme4c5oGVuxa0jXa/PXRJw2+0HDGVV34S8X4SjracMrQ3t23DZ4rhwAJykk76Wu03CwvivhiegnyTC7Tcxyt8Eg/h3UL6OdMq7HcMiq4HQztzNdz5tPJzTyIVlXHw21Cfnp82Um5ceS5LMXmwVjxNgklHO6B+w1a/YPadnD+R1UWig6c07a/kZn12yXRU40ARVwjSdpNZuwQlXV2QBkY38Tv4H91sH2cYeyGma91sz9fO3IBSiW3yo1/DxPlzf+wb4ZTBrAPJVuPwd1yuIZAdr/ABZQsXHdKteuJvnfLsuqN142Hq1p+ieULB33giP9IHxp/Cmpl4Z36cSSEpJK45CQurwSkAnFy6UuWXHGYujIqZwBqJHfvf8AlF2Dts1CuM1rIq2YHcvv8gK/wjGI9rhRlpV2bGnw6LmdpKqcQ7oN9P2Vy6Vrh3UP4/SERPLCfCbt35bjoVWkJjf0CtNgn3uUyyEGNps1rhcO6lcxjDqdgAbEwOuQ2wG4F9PO9h7pLsa+7w20sByVLiWJ5iLmxaAbc7nvH97eyzZ7czpCZ70gX4gqy9+QHRu/m7/jZRYW5G3HicNP6Wnn6n9vVKAEji7TNq5zf1m/5DyJJGnnp0EZ05zG+hvrf+3JdM6nij53JVU9kqnpnOcGsa5zjs1oLiba6AarZ/s5iibQxENAeS/OR4swcQbk7HQfCCeDKSqpwagU4la9gytztbLY6hzL7A8wbHZWeLcez07mNdSObcNLnPLmtLiLvYyw1ttmvyOiMt7K4IWP86/4NVGIu0t9dSfVIkq7gAAAeSCuH+LRU9j3MoljeQQcwEsTiJInaaHKWuHUE9EQduqvLX2bk0yY6RMvlUZ06afOpuztkh0iSJFDdMvMkScgplJ9o2ACqpC5o/Fhu9h5kfnZ7gfICxtzywW5n9l9EMdca81g3HFMKeuliAs0Wc3/AGv7w+NR7KmPbrX0Dhu0ymqGl1rDXkOZPJfRfB2GGOni7Tx5G355dPCFj/2a4L96q2vcPw4bPOmhd+UfOvsvoSla1jCXaBaktv8A0Nq/Gd/s46VrPEqHGcVjtuqzibiAC4aVnNfiD3uOpUclN9IvGNLt+m2cIVQkp9Pyvc39j/Ku7IY+zqgdFQt7QWdI4yWO4BADb+wv7onuqQvxRkyfyehNlwhKK4uAJAXUi67dAIpcKTdJc5DZ2jFPtAY779M4fqsfYBVeEYg5rgCSiPjxpZVym29nW6ggf2QhK4Ns9uoO39j5qetmya0a7wvXZgASr+vi09UBcGYM94a+aV0d9mttp5m6OXMey8chzEC7Xfqb19VWU1PYl6d7TMY4twqdszWgZopJWsBH5Q94bZw5b7quxB5/Ecdy5xPytNr3WnaD/wBRv1I/ssyxEd+Ro1tI4fDiFhzVtpfoyfM2DEhs0DrqfbQfz8rTOCcDZ2EcswEj3jM3O0O7Np8IbcdNb+eizqZgEtn+EOAP+0ED9gtrgsAANgNLbWG1k+WukYPjym22TGuUXF43SQSxsLcz2OaMwu25FtUovTb5VFM1NGP4e+ropu1EMv4bpG2c1+TNIwt5b7NOm+Uao44b46hFNE2qfIJG5WPdIxzruN7OLgNtDvsiAvacwsO94tB3tANeugA9lTS8PU5zWEjbkHuzTC1r+HvaDU6K7yzS7RFTx8CeOtD2tc03a4BzT1BFwdfULhnQ5itaY30uUnK6YROHKz2ODSfRwan8WrHsic+IZi0hxbvmaD3gPO1/hRe+v7DsujMnIZEHycVMY0GVkkd7Foc3VwPMWOnodduqnYLxFDO4tidcgXIILTbqL7rtNd6DNLYZQuQbxhwgKvEIJD4Oyyv8y112j/yKJzVtjYXyODWjcnT29U3V4g0GJ19HDM09QbH+ypFtPo041t6JeA4ayBxZGA0AN0HpdX0lOJGudJ4G6Nbewc7qUGxY1kqDm0DgCPbT+ER1GJh0Dcp7ouPfz+Vrx0u9mu5rrRnPHFEGPD4rgF2Vzb6XOoI+CqzhmVhqY22D7SNzE6t3Gg6pf2i4me5DGe+e+635Qbge9r/Kb+zvDSJYx1e0/BuUr7nYzfejfQuplrku6cyCiuFeXiuOG8y9mXLJLgl7GOuemXyrz1DqHpWxkgV47w3tQJGeJos4dW9fZZZAck2R3hc4OH+4HUe4H0C2HEJtCs24ow8F2dmh39COYSw+9FQ/wObK63mi2plDo2u5tNj6FZxwxXdtEx+zh3Hjo5uh+lj7q54g4lZTxBgcMx1d/SPPzKrNal7DU8qWiq4rl/EL2H/TLXHzF7n9kG1cf4zm7HNcHk5pNxfzt8/uWYbTPqKaWRw/1L2v0AsEOFmZgv42WYfPKba/Q+6x5p8Zm+ZIP1+H31JsUY4HxfC5jWTvEcgADi7RjiOYdsL+dkMyuuLEXA/Kfy+QO4VTV0jXeE5T/VqP+4D+Esapao8zbito2ESBwBaQQdiCCD6EJmUrNOGZpoJoRE3OHlzXta67SHOAzG2xGW9z0K04sQuOLNM1yRCzLl1JdEmzGkO0UXFMJdTlzbh0Tmyi39Bv+1z7KdNXNbE173Boc0HU23F9OqnGJAfFdLTQgRwxt7Um5OZxLG721JtfkOl08rl+JO/xTYxxHiPb6M8DdRfdxva/1UPh+J8dRE/VvfaDbm0uGYHysm6WmNiddv8A9BT6WXKRc39NT8qjrjPGTLDqq2w04nqc+SnHUOd5uPh+Br7hSKWBz5aSMnMIYPm5s2/oGqkZVdrJ2n5nGxt9B+wR3w7gR7R0rzobBjejGizbnrpf3UsG3R6uH3kUnGWBT5RLCLlo1HUIYwfjER5opmyC/IC9nD+DstrkFhYfHJAHFGBQuf2gaGu525rfSS9N8U3OgUZSdo50sniebny6D0AsPZG/B2GiP8R29rNHlzKGqcDOG8gjLDnaBTqtisKIXqU1yqqdxU6NyaWRpEsLtymA5KzJtiaFlJK6QklEAzIoFVdWEgUKpb5pKHkGsTcdUG4tKjPFdigXGn7oSux2yiqaiaEOdTSOjzeLLaxt1B5rvC2GyVc4M73OANzdQJMQyOs7wnfy80T8MVIifpz1v6qldIbHW2a5SYe1sIYBYAWsEA8RYL2Ej3jwSeL+l3J37X9AjLC8TDgNVKxCkbKwg2Nwp3KuehckvxmK4izvHkf7qtkHXRFXFGDuhOnh2aTewH6XdB0KHqimc3cG3yPnmseuJ5WWeL0x7AO7VUzh1LeujiQR9VpdkE8FvZ94jD2gl2drD+l1g7T1GYLQH066tsphXRFLQmyxS/uypMbx+ClLmvzOeBfI0ddruOgQSbHppdsEuJOLJRLJFT5WNYS0yWzPcRocoOjRe45+yG6SQ3JJuSbk2ANzzuBurOrwWbsnVNTlhbKS6Np1fK55zBrWjUCxvc7KB9xItZaHxlaMGWq9ZIJu03udQNdep/hNtdZTcNwaedzI4W3Ju5zjo1jScrS4+x8zdaTw5wJFAQ+T8WQa5nCzWn+ln8m5SzGy2DHWTteELgXhpwaJJh3jqGn8vS/mtEFmBR3ENb0VJi+NBrTqrzM41/Z6+PF9LwnYpijWAklZ1xFxADfXS9h5noo2L4uXk3NudvJZ7JiLpps35Ro0dB19SjEO3t+FLtQtI0DB6m5ueaN8NeLBZxw/fRaPhA7oXWuycsIaUhWEY81BpWiysImhCULTHGjzSw0rwalhqpons9dcJScy4Su2doS9RKjZPyOUOZyVsZIoMYZcFZ9jkZ1Wj4gNCg7GKe90s9Md+GY4pEdUrBcYyWZLoB4XdPI+SuMUpN0LVsFitK1S0yLbl7RpmEYw5hGt2nmtHwLEg9ouvnXA8TMbsjj3TsDyP8LSOHMcyka6fss9S8b2aoyLJOjScYwxszCCNCOYQDPw9JC5zXHufkfe1v6H30t0J9EfYTiLXtGqmVNIHDa6W8atbRHLiT/FmWR0nZnOR3mESNLRlJLddLXadPLVEE3H1CGEuc8PAuYjG4OJtqA4jL9VWcWYJPSk1FCSWXzSU5GZnm+Mfl8wPVCwjgqXdoc0bie80gEA9ORAUVjc962jG8Vx/EscY+0KR9205ihBFrvbKZRfoWtLQflVTIndtBI8smLGxP8AxDN+Jcdqc12d4XepI4Q7V/4Lmm/IuIPnuEcs4RYHueBsA1pJGjGtDWgdNAEryLX4rsi8WVvsz/iWSWonZJJJqRZrWNkswfpY11gPc3U7CsIuQHF7upIa2w5n81/T0R//AO32ttfL5DndXcODMERDALkbnU3sjOOsnT+h4+LVPbImB0scbA1oA2J+LDXyAAVnXYhGxu4WeumqWyuiyuLmm2gJB6EHoq/iDFxCMpd2s/NjXdyPpncNz5D/AJWlNpalHsPFE67CTF8fGtis7xziNz3ZYtTzdu0enUqFIZpfG82O4BsPfqn20rIxc20XKe9vsFXvpdFZiEpjgcXEl8ndF97nc/Cg4PSbLtXUdtLceFujfPqUQYNS7aK/8UZX2y8wOl2RvhrdAqfB6TQaIroqbQaLPT2yq6RNpArKIKPAwDkVMjTShKY41KBXgV3MnJnCEkhKuvIHDL2qJNEp7gmnsCDQyZRVdOh7EKLdGssIPNVVXS3U2tFE9mZ4rR2ug7FKXdari1BugrF8P3VIoWpM9njsVY4ZjJjsHXIHPnboUrEKMgqpeyy09UtMhty9o1jhjiMG2VwPv9FpeD421ws4r5epqh0brsNj9D6haBwlxN2z2xud2cuwue5J5X5O/dZ6x1D3PhqjNORcb6ZtVfKwjRUbcAp5m6sbfUEjQ/IQ1Njj23DtCNweSncN8QNu7MdzpqpLJ3s0f4lolTcFPj79LKQRqGv2PlmGy9S445pySNLX+EtPXy6hFcWJRuboVR4rFEZGTO8TDa/UHTXra/7prmX2Tmf2iM6vLHjttCACBfkVLZxSBo3U7ADe56IR4wxZrpI/UNcejb72G9tVD/8AVaelaZGvM0mzbAtY3qSXak+i6U56RR8dfkiVxVij3uGdrmXuNHWJ8jY7IQqp4o/E5rfK+vwqPG+I5Jnkhx157D0aOQVH5lWjC/tmTJ8heSgkqeJQNIW3/qdoPYbqpmq5Jj3zp0Gg9+qhtarzDaPbRU4zPhHlVekjCqHZHOCYdsq7BsP20R3g+H2soXZaZLHCqAABX8FNbmE1RQ22VlG30SSg0zzIU4GLoalAKiRPZyy5Zd+Vy64AgDyXV4DyXQgE8UkhOgJQCOgbIj4/JQ54L8lbFiQ6L1QcBVAlX0fkhTFsN30Wny091U1uG3voVPi0UVJmJ4th2+iFK6kstpxnAt90DYvgpF9CqxYlSZ45qTZXVdhxHIqrkjstCrZByWTuKaoxhjpcwAAu5rS+w/KX2zEepUnCeJA02mZdp3c3cedlQEJJCDiX9DTkufGbLhVU10HaUshfY95oN7N6geRvcKBjeOu7O2utvVZjQV0kL88L3Md1ad/IjYjyKJYcVNSMzzeQCzm6C46tWesOu0bMfyuXT9LMDtG53OAHMucNOum6GsbrxI6zLiNgs3kXdXEeaexSuDAWtHeI+LqguVXHH2yObLvoSAlNalxxXVtQUHVUdaM6kYw+gJIJRdheH7JWGYbt/ZGWEYXt/ZZ7svEisFw7a6MqCnGm6aoKAADX6K6ggtz+ikk2UbSFxN81IAXGM8/onA3zVUiTZwBdXV4/5ojoAgrx9V34ST7IHDId6pYcmmn0+UsH/LpRh0OSg9NA/wCXCUCjsGhwOXb+aQD5Fdv6ogPO9lGlapPyuOHr8LmFFHXQAoRxjDb3Wgys/wAsqutpAR/wpNaKpmNYth2+iE6+jstlxjCgb6H4QPi2EkX0PwqRYtSZ5IyyRZXddh5HIqrkgI5FaFRBoj5V4aJeVdbGTyKbYujt776pUcN07FTHoVZ0lGeiVsZSN0VIiPDqLZeoMP20RVheGbbfKhVFpkcwmiOiMMOpiLf8KLh1Dbor+mp1H0p4P08dlMjceqRHH6/ROhvr9FVLRJ9i2uPklF6SAuFMKKzr1ykLhv5/C7Z2hRcUkvSCf80SS7zQ2HQgLoXl5IMLCUvLyIBTQl2Xl5EUSd14ry8uCNvUSo2Xl5Ix5KmuGiFsTaNV5eSfZQF61g10HwqSsYOg+F5eVpJsppmC+w+FOoWDoPheXk78EXpasYOg+FJgjHQfAXl5Ixy/w6MdB8Iqw1gtsPhdXlN+jovKMaqzaF5eTR4Tv0cYvBeXk4osBccvLy4A04pIK8vJBx0BJsvLyoIf/9k="/>
          <p:cNvSpPr>
            <a:spLocks noChangeAspect="1" noChangeArrowheads="1"/>
          </p:cNvSpPr>
          <p:nvPr/>
        </p:nvSpPr>
        <p:spPr bwMode="auto">
          <a:xfrm>
            <a:off x="2784476" y="-485775"/>
            <a:ext cx="3192463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fa-IR" altLang="en-US" sz="1350">
              <a:solidFill>
                <a:srgbClr val="99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81" name="AutoShape 6" descr="data:image/jpeg;base64,/9j/4AAQSkZJRgABAQAAAQABAAD/2wCEAAkGBxQTEBIUEBQUFBUUFBQVFRUUFBQUFBQVFBUXFhUUFBQYHCggGBolHRQVITEhJSkrLi4uFx8zODMsNygtLiwBCgoKDg0OGxAQGiwkHSQsLCwsLCwsLCwsLCwsLCwsLCwsLCwsLCwsLCwsLCwsLCwsLCwsLCwsLCwsLCwsLCwsLP/AABEIANIA8AMBIgACEQEDEQH/xAAcAAABBQEBAQAAAAAAAAAAAAAGAgMEBQcBAAj/xAA9EAABAwIEAwcBBwMDAwUAAAABAAIDBBEFEiExBkFREyIyYXGBkaEHFCNCUrHBYtHwM3LhU5KiFRYkgsL/xAAaAQADAQEBAQAAAAAAAAAAAAABAgMEAAUG/8QAKBEAAwACAwACAgIBBQEAAAAAAAECAxESITEEQSJRMmETcYGxwdEF/9oADAMBAAIRAxEAPwDTTGmZoVPyJDo15rk2pgxidHcFAWPYdvotXqoNELYzRXB0QT0x/UZTTfhyWOxRNhctiq3GqOxuBsnMNmuAqX2tnR09Gi4O+9kRwjRB+BTaBGFKbgKMlaHgF0tSyE2SnJDUzNFBA3Vo4XCr2N1KDQ0srZD3h6oroh3QhKYd73RbQeEeiEegy+E1qUuNC6tBmYh6occdq0K9eUN4m+8wHRTsriXZwM0CmQMUdrblT2BKkUbOhiS9qcBSJCiwIgVbrBCWMT7okxKWwKB8Zn1Kk+2WXSKqrm1VTWzZQSU/NL3gOZ/y6o8Smzvyt2BVI060QrLO3K9Q3SMMj7lHeAUG2ipMAwy9tFo2DYfYDRPkr6QJn7J+H0tgFbRxrsEKktYppBbJYXCEsLqsRIszVT4hBcFXzwoVVHop0ikszXHqHfRCMPckI6rUMaptCs7xqns64XQ/oZ/svsDqdbI6wya4Cy/BJ9QUe4VNopvpl12gsjF158ajUjyRophiPVWS2jPT0yO4KG8Wd6qc+4UWbqhSDL2UtVufVFuGeBvohqvj3KIsJP4bfRLHocv8SyaF0hcalFaDIMyDRC0msrj5olrH2aT5IWe/K1zj7epUcnppxeE2lN9VMAKZo4srR1tqpIcuSC2NuBUaeotuppJ6IP4xxxlL4jmkPhjB19T0CW/xR3OV3TO4zVgAkkADmVneLYsHuIi72ts3L26qFieKy1DiZHafpGjR5W5+qkYLBmOYjutWXJl4LZ5/yP8A6Df44+l+xEsXYQvkfq94yt/3H+wufZRMEw7M4EqZjT+2na0eFg28zqfpZFPDmF7aKvxtzj5V7Xf/AIU+Jj1G399ltgGD2A0RjSUlgmcOpbAK2jYqpbNdPQhsSWGJ3KvWT6J7PArt0oBdsm0Aaco04U0hMyNStBTBzE4rgoBx+n3Wn1sWiDscpd1PxlvUAmCkiXL5rUMDoi4C+37oX4Z4bL5u0do0bDqtPpKYNAATa5UHlxkdghsE68Lx0SHvWhLRmb2NSkKtnksfJTJyqeskKFDwOygPCtsJ0YB0Q7RzaogopgPdQS7K34WrSukrjVyR4AJOgCqZivxaXu2QFjeMDto426hrwT5m6v6vGWyCd7RmEbTbpfkstlqD2oJOub+V5uf5HLqPDPm+Up/GTYKebNa6mNKpsPluxvoFWcYcTfdYrMN5XizB+nq8r0uSmds15KUrk/BHHfGzaVpigs6cj1EYPN3n0CyCpqXyOL5HFz3G5Ljclcmkc97nOJcSbknUknmUlu91lu3XbPJy5Xb7HoW3IHyruGpDG266BVcAs3Xcp2h/Fnjj/U9jfdzgFkuebM+nT6LjCKEukJtuVouDUVgNE8/hlkbs0W36enorahgsAt2n0j6KdTOkSaeJSmtXmNTgCqkTbE2XCnLJJCOgHQurwCVZEAghIeE7ZJcEDivqWIcrYg59t1dY9W9m0AeJ30HMqjw52Z11GvTTjXWy8w2iygK2Y226Zo9k9UShaJlJEabbOTPUV7+iZnnUNtWNRf0TcjlA/O9VNbIpE1QFSV1QLmynTKKRHbd/dEdK/uhCtBhc8z7sYQwbvd3W+x5+yL6URtjzPddrdC5rmW003vtfTRTXoayTK7Za0E9+6fZUfEeLfiiBhtdri4/sp+HVfauJp4szLWErnhrSeYFiSf8AtCaxPDYWPEkwhBIN3kvY4gflaM+vPVDMqrG+Jjy2qT4g1gsX/wAKY/qc74bos3kP42u1xf5WtMqKdrDAy7L3sA8SHvc8p73PogTGeCZwXPp3MnF75W9yQf8A0dv7FYP8Wkkv1o87Jir1LYRQYo2GDM86Nb+3JZjjmKOnkdI86nYdByAS8dxOTSJ4LS3xtcCDm6EHZDslRcgLYk7SL583+XSXn/ZZMFm/uvNOt1ANTc2Uh0lgg4aMvEfqKnRT+EXWq6cn/qtcfY3/AIQ612d3kFe8Pwnt2EX01/hHgp6K4o/OV/ZvLq+40XMMrvxcjvzbevRQMHgLowedkzXgsc1w3a4H4KrX7Pc0vA1alLjNglWVDMJJXCUohJIXHCgF2y4ClXRAcKSUtcK44z3iCrL6t7eTQGj23+qssCgQ9NNmqZbjZ7x/5FGOAxiyhPdGx9QXEbbBV1ZPurCqdZqo6p+hV7/RHGt9lRiuI5QdUNx40S86+SXxRV5QevK6EGYm1g0N3Hcqa7NHiDg4nsNydgpMFVDCx8s7HSva0vEY8Ia0XL3eQ/kboTp64Qxuml1IGg8zs0IKqq+SeRznOcXP0IF9r3DAByvbRRVOn14jzflfK49Sadj/ANpb5WR/dI7Qk5JczQ6QOv4SwHLYjUa66jSyms4opGt7T7qZpY7W7Z7XPZ1uLFsZt+VvvZZlRzmnP4TvxCLOdoWgc2AHR3mfjqb/AIdo+2JyROZmIYXM1iLzraztja58W3JJlul3Pp5i+RTrQYTfao8te+KBscTO6zOSXyPtowNbYNAGpOthbm4IJxTiKeoYZZZHGRskNnaDLZs9g0AAAan5Vm7g6oncxkDSIWd1rnsljGp78hLmWJcbnQnTKOQRxgnA9PTx5JI/vDpD33vaMjcoNsrSe74ja13a9NqPnfpyWbI9PwycV78uaO1h/qQnWMEn/Ujb+QEnXLYgnTQixRwbjMlTURwCQtuHeKzi2zSbsJIzDTwnW2xNlKxD7P3RzRikL3X/ANQyBoiDXb5Te5Frgt1PmiPhzg+Oku4OEkme4c5oGVuxa0jXa/PXRJw2+0HDGVV34S8X4SjracMrQ3t23DZ4rhwAJykk76Wu03CwvivhiegnyTC7Tcxyt8Eg/h3UL6OdMq7HcMiq4HQztzNdz5tPJzTyIVlXHw21Cfnp82Um5ceS5LMXmwVjxNgklHO6B+w1a/YPadnD+R1UWig6c07a/kZn12yXRU40ARVwjSdpNZuwQlXV2QBkY38Tv4H91sH2cYeyGma91sz9fO3IBSiW3yo1/DxPlzf+wb4ZTBrAPJVuPwd1yuIZAdr/ABZQsXHdKteuJvnfLsuqN142Hq1p+ieULB33giP9IHxp/Cmpl4Z36cSSEpJK45CQurwSkAnFy6UuWXHGYujIqZwBqJHfvf8AlF2Dts1CuM1rIq2YHcvv8gK/wjGI9rhRlpV2bGnw6LmdpKqcQ7oN9P2Vy6Vrh3UP4/SERPLCfCbt35bjoVWkJjf0CtNgn3uUyyEGNps1rhcO6lcxjDqdgAbEwOuQ2wG4F9PO9h7pLsa+7w20sByVLiWJ5iLmxaAbc7nvH97eyzZ7czpCZ70gX4gqy9+QHRu/m7/jZRYW5G3HicNP6Wnn6n9vVKAEji7TNq5zf1m/5DyJJGnnp0EZ05zG+hvrf+3JdM6nij53JVU9kqnpnOcGsa5zjs1oLiba6AarZ/s5iibQxENAeS/OR4swcQbk7HQfCCeDKSqpwagU4la9gytztbLY6hzL7A8wbHZWeLcez07mNdSObcNLnPLmtLiLvYyw1ttmvyOiMt7K4IWP86/4NVGIu0t9dSfVIkq7gAAAeSCuH+LRU9j3MoljeQQcwEsTiJInaaHKWuHUE9EQduqvLX2bk0yY6RMvlUZ06afOpuztkh0iSJFDdMvMkScgplJ9o2ACqpC5o/Fhu9h5kfnZ7gfICxtzywW5n9l9EMdca81g3HFMKeuliAs0Wc3/AGv7w+NR7KmPbrX0Dhu0ymqGl1rDXkOZPJfRfB2GGOni7Tx5G355dPCFj/2a4L96q2vcPw4bPOmhd+UfOvsvoSla1jCXaBaktv8A0Nq/Gd/s46VrPEqHGcVjtuqzibiAC4aVnNfiD3uOpUclN9IvGNLt+m2cIVQkp9Pyvc39j/Ku7IY+zqgdFQt7QWdI4yWO4BADb+wv7onuqQvxRkyfyehNlwhKK4uAJAXUi67dAIpcKTdJc5DZ2jFPtAY779M4fqsfYBVeEYg5rgCSiPjxpZVym29nW6ggf2QhK4Ns9uoO39j5qetmya0a7wvXZgASr+vi09UBcGYM94a+aV0d9mttp5m6OXMey8chzEC7Xfqb19VWU1PYl6d7TMY4twqdszWgZopJWsBH5Q94bZw5b7quxB5/Ecdy5xPytNr3WnaD/wBRv1I/ssyxEd+Ro1tI4fDiFhzVtpfoyfM2DEhs0DrqfbQfz8rTOCcDZ2EcswEj3jM3O0O7Np8IbcdNb+eizqZgEtn+EOAP+0ED9gtrgsAANgNLbWG1k+WukYPjym22TGuUXF43SQSxsLcz2OaMwu25FtUovTb5VFM1NGP4e+ropu1EMv4bpG2c1+TNIwt5b7NOm+Uao44b46hFNE2qfIJG5WPdIxzruN7OLgNtDvsiAvacwsO94tB3tANeugA9lTS8PU5zWEjbkHuzTC1r+HvaDU6K7yzS7RFTx8CeOtD2tc03a4BzT1BFwdfULhnQ5itaY30uUnK6YROHKz2ODSfRwan8WrHsic+IZi0hxbvmaD3gPO1/hRe+v7DsujMnIZEHycVMY0GVkkd7Foc3VwPMWOnodduqnYLxFDO4tidcgXIILTbqL7rtNd6DNLYZQuQbxhwgKvEIJD4Oyyv8y112j/yKJzVtjYXyODWjcnT29U3V4g0GJ19HDM09QbH+ypFtPo041t6JeA4ayBxZGA0AN0HpdX0lOJGudJ4G6Nbewc7qUGxY1kqDm0DgCPbT+ER1GJh0Dcp7ouPfz+Vrx0u9mu5rrRnPHFEGPD4rgF2Vzb6XOoI+CqzhmVhqY22D7SNzE6t3Gg6pf2i4me5DGe+e+635Qbge9r/Kb+zvDSJYx1e0/BuUr7nYzfejfQuplrku6cyCiuFeXiuOG8y9mXLJLgl7GOuemXyrz1DqHpWxkgV47w3tQJGeJos4dW9fZZZAck2R3hc4OH+4HUe4H0C2HEJtCs24ow8F2dmh39COYSw+9FQ/wObK63mi2plDo2u5tNj6FZxwxXdtEx+zh3Hjo5uh+lj7q54g4lZTxBgcMx1d/SPPzKrNal7DU8qWiq4rl/EL2H/TLXHzF7n9kG1cf4zm7HNcHk5pNxfzt8/uWYbTPqKaWRw/1L2v0AsEOFmZgv42WYfPKba/Q+6x5p8Zm+ZIP1+H31JsUY4HxfC5jWTvEcgADi7RjiOYdsL+dkMyuuLEXA/Kfy+QO4VTV0jXeE5T/VqP+4D+Esapao8zbito2ESBwBaQQdiCCD6EJmUrNOGZpoJoRE3OHlzXta67SHOAzG2xGW9z0K04sQuOLNM1yRCzLl1JdEmzGkO0UXFMJdTlzbh0Tmyi39Bv+1z7KdNXNbE173Boc0HU23F9OqnGJAfFdLTQgRwxt7Um5OZxLG721JtfkOl08rl+JO/xTYxxHiPb6M8DdRfdxva/1UPh+J8dRE/VvfaDbm0uGYHysm6WmNiddv8A9BT6WXKRc39NT8qjrjPGTLDqq2w04nqc+SnHUOd5uPh+Br7hSKWBz5aSMnMIYPm5s2/oGqkZVdrJ2n5nGxt9B+wR3w7gR7R0rzobBjejGizbnrpf3UsG3R6uH3kUnGWBT5RLCLlo1HUIYwfjER5opmyC/IC9nD+DstrkFhYfHJAHFGBQuf2gaGu525rfSS9N8U3OgUZSdo50sniebny6D0AsPZG/B2GiP8R29rNHlzKGqcDOG8gjLDnaBTqtisKIXqU1yqqdxU6NyaWRpEsLtymA5KzJtiaFlJK6QklEAzIoFVdWEgUKpb5pKHkGsTcdUG4tKjPFdigXGn7oSux2yiqaiaEOdTSOjzeLLaxt1B5rvC2GyVc4M73OANzdQJMQyOs7wnfy80T8MVIifpz1v6qldIbHW2a5SYe1sIYBYAWsEA8RYL2Ej3jwSeL+l3J37X9AjLC8TDgNVKxCkbKwg2Nwp3KuehckvxmK4izvHkf7qtkHXRFXFGDuhOnh2aTewH6XdB0KHqimc3cG3yPnmseuJ5WWeL0x7AO7VUzh1LeujiQR9VpdkE8FvZ94jD2gl2drD+l1g7T1GYLQH066tsphXRFLQmyxS/uypMbx+ClLmvzOeBfI0ddruOgQSbHppdsEuJOLJRLJFT5WNYS0yWzPcRocoOjRe45+yG6SQ3JJuSbk2ANzzuBurOrwWbsnVNTlhbKS6Np1fK55zBrWjUCxvc7KB9xItZaHxlaMGWq9ZIJu03udQNdep/hNtdZTcNwaedzI4W3Ju5zjo1jScrS4+x8zdaTw5wJFAQ+T8WQa5nCzWn+ln8m5SzGy2DHWTteELgXhpwaJJh3jqGn8vS/mtEFmBR3ENb0VJi+NBrTqrzM41/Z6+PF9LwnYpijWAklZ1xFxADfXS9h5noo2L4uXk3NudvJZ7JiLpps35Ro0dB19SjEO3t+FLtQtI0DB6m5ueaN8NeLBZxw/fRaPhA7oXWuycsIaUhWEY81BpWiysImhCULTHGjzSw0rwalhqpons9dcJScy4Su2doS9RKjZPyOUOZyVsZIoMYZcFZ9jkZ1Wj4gNCg7GKe90s9Md+GY4pEdUrBcYyWZLoB4XdPI+SuMUpN0LVsFitK1S0yLbl7RpmEYw5hGt2nmtHwLEg9ouvnXA8TMbsjj3TsDyP8LSOHMcyka6fss9S8b2aoyLJOjScYwxszCCNCOYQDPw9JC5zXHufkfe1v6H30t0J9EfYTiLXtGqmVNIHDa6W8atbRHLiT/FmWR0nZnOR3mESNLRlJLddLXadPLVEE3H1CGEuc8PAuYjG4OJtqA4jL9VWcWYJPSk1FCSWXzSU5GZnm+Mfl8wPVCwjgqXdoc0bie80gEA9ORAUVjc962jG8Vx/EscY+0KR9205ihBFrvbKZRfoWtLQflVTIndtBI8smLGxP8AxDN+Jcdqc12d4XepI4Q7V/4Lmm/IuIPnuEcs4RYHueBsA1pJGjGtDWgdNAEryLX4rsi8WVvsz/iWSWonZJJJqRZrWNkswfpY11gPc3U7CsIuQHF7upIa2w5n81/T0R//AO32ttfL5DndXcODMERDALkbnU3sjOOsnT+h4+LVPbImB0scbA1oA2J+LDXyAAVnXYhGxu4WeumqWyuiyuLmm2gJB6EHoq/iDFxCMpd2s/NjXdyPpncNz5D/AJWlNpalHsPFE67CTF8fGtis7xziNz3ZYtTzdu0enUqFIZpfG82O4BsPfqn20rIxc20XKe9vsFXvpdFZiEpjgcXEl8ndF97nc/Cg4PSbLtXUdtLceFujfPqUQYNS7aK/8UZX2y8wOl2RvhrdAqfB6TQaIroqbQaLPT2yq6RNpArKIKPAwDkVMjTShKY41KBXgV3MnJnCEkhKuvIHDL2qJNEp7gmnsCDQyZRVdOh7EKLdGssIPNVVXS3U2tFE9mZ4rR2ug7FKXdari1BugrF8P3VIoWpM9njsVY4ZjJjsHXIHPnboUrEKMgqpeyy09UtMhty9o1jhjiMG2VwPv9FpeD421ws4r5epqh0brsNj9D6haBwlxN2z2xud2cuwue5J5X5O/dZ6x1D3PhqjNORcb6ZtVfKwjRUbcAp5m6sbfUEjQ/IQ1Njj23DtCNweSncN8QNu7MdzpqpLJ3s0f4lolTcFPj79LKQRqGv2PlmGy9S445pySNLX+EtPXy6hFcWJRuboVR4rFEZGTO8TDa/UHTXra/7prmX2Tmf2iM6vLHjttCACBfkVLZxSBo3U7ADe56IR4wxZrpI/UNcejb72G9tVD/8AVaelaZGvM0mzbAtY3qSXak+i6U56RR8dfkiVxVij3uGdrmXuNHWJ8jY7IQqp4o/E5rfK+vwqPG+I5Jnkhx157D0aOQVH5lWjC/tmTJ8heSgkqeJQNIW3/qdoPYbqpmq5Jj3zp0Gg9+qhtarzDaPbRU4zPhHlVekjCqHZHOCYdsq7BsP20R3g+H2soXZaZLHCqAABX8FNbmE1RQ22VlG30SSg0zzIU4GLoalAKiRPZyy5Zd+Vy64AgDyXV4DyXQgE8UkhOgJQCOgbIj4/JQ54L8lbFiQ6L1QcBVAlX0fkhTFsN30Wny091U1uG3voVPi0UVJmJ4th2+iFK6kstpxnAt90DYvgpF9CqxYlSZ45qTZXVdhxHIqrkjstCrZByWTuKaoxhjpcwAAu5rS+w/KX2zEepUnCeJA02mZdp3c3cedlQEJJCDiX9DTkufGbLhVU10HaUshfY95oN7N6geRvcKBjeOu7O2utvVZjQV0kL88L3Md1ad/IjYjyKJYcVNSMzzeQCzm6C46tWesOu0bMfyuXT9LMDtG53OAHMucNOum6GsbrxI6zLiNgs3kXdXEeaexSuDAWtHeI+LqguVXHH2yObLvoSAlNalxxXVtQUHVUdaM6kYw+gJIJRdheH7JWGYbt/ZGWEYXt/ZZ7svEisFw7a6MqCnGm6aoKAADX6K6ggtz+ikk2UbSFxN81IAXGM8/onA3zVUiTZwBdXV4/5ojoAgrx9V34ST7IHDId6pYcmmn0+UsH/LpRh0OSg9NA/wCXCUCjsGhwOXb+aQD5Fdv6ogPO9lGlapPyuOHr8LmFFHXQAoRxjDb3Wgys/wAsqutpAR/wpNaKpmNYth2+iE6+jstlxjCgb6H4QPi2EkX0PwqRYtSZ5IyyRZXddh5HIqrkgI5FaFRBoj5V4aJeVdbGTyKbYujt776pUcN07FTHoVZ0lGeiVsZSN0VIiPDqLZeoMP20RVheGbbfKhVFpkcwmiOiMMOpiLf8KLh1Dbor+mp1H0p4P08dlMjceqRHH6/ROhvr9FVLRJ9i2uPklF6SAuFMKKzr1ykLhv5/C7Z2hRcUkvSCf80SS7zQ2HQgLoXl5IMLCUvLyIBTQl2Xl5EUSd14ry8uCNvUSo2Xl5Ix5KmuGiFsTaNV5eSfZQF61g10HwqSsYOg+F5eVpJsppmC+w+FOoWDoPheXk78EXpasYOg+FJgjHQfAXl5Ixy/w6MdB8Iqw1gtsPhdXlN+jovKMaqzaF5eTR4Tv0cYvBeXk4osBccvLy4A04pIK8vJBx0BJsvLyoIf/9k="/>
          <p:cNvSpPr>
            <a:spLocks noChangeAspect="1" noChangeArrowheads="1"/>
          </p:cNvSpPr>
          <p:nvPr/>
        </p:nvSpPr>
        <p:spPr bwMode="auto">
          <a:xfrm>
            <a:off x="2784476" y="-485775"/>
            <a:ext cx="3192463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fa-IR" altLang="en-US" sz="1350">
              <a:solidFill>
                <a:srgbClr val="99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82" name="AutoShape 8" descr="data:image/jpeg;base64,/9j/4AAQSkZJRgABAQAAAQABAAD/2wCEAAkGBxQTEBIUEBQUFBUUFBQVFRUUFBQUFBQVFBUXFhUUFBQYHCggGBolHRQVITEhJSkrLi4uFx8zODMsNygtLiwBCgoKDg0OGxAQGiwkHSQsLCwsLCwsLCwsLCwsLCwsLCwsLCwsLCwsLCwsLCwsLCwsLCwsLCwsLCwsLCwsLCwsLP/AABEIANIA8AMBIgACEQEDEQH/xAAcAAABBQEBAQAAAAAAAAAAAAAGAgMEBQcBAAj/xAA9EAABAwIEAwcBBwMDAwUAAAABAAIDBBEFEiExBkFREyIyYXGBkaEHFCNCUrHBYtHwM3LhU5KiFRYkgsL/xAAaAQADAQEBAQAAAAAAAAAAAAABAgMEAAUG/8QAKBEAAwACAwACAgIBBQEAAAAAAAECAxESITEEQSJRMmETcYGxwdEF/9oADAMBAAIRAxEAPwDTTGmZoVPyJDo15rk2pgxidHcFAWPYdvotXqoNELYzRXB0QT0x/UZTTfhyWOxRNhctiq3GqOxuBsnMNmuAqX2tnR09Gi4O+9kRwjRB+BTaBGFKbgKMlaHgF0tSyE2SnJDUzNFBA3Vo4XCr2N1KDQ0srZD3h6oroh3QhKYd73RbQeEeiEegy+E1qUuNC6tBmYh6occdq0K9eUN4m+8wHRTsriXZwM0CmQMUdrblT2BKkUbOhiS9qcBSJCiwIgVbrBCWMT7okxKWwKB8Zn1Kk+2WXSKqrm1VTWzZQSU/NL3gOZ/y6o8Smzvyt2BVI060QrLO3K9Q3SMMj7lHeAUG2ipMAwy9tFo2DYfYDRPkr6QJn7J+H0tgFbRxrsEKktYppBbJYXCEsLqsRIszVT4hBcFXzwoVVHop0ikszXHqHfRCMPckI6rUMaptCs7xqns64XQ/oZ/svsDqdbI6wya4Cy/BJ9QUe4VNopvpl12gsjF158ajUjyRophiPVWS2jPT0yO4KG8Wd6qc+4UWbqhSDL2UtVufVFuGeBvohqvj3KIsJP4bfRLHocv8SyaF0hcalFaDIMyDRC0msrj5olrH2aT5IWe/K1zj7epUcnppxeE2lN9VMAKZo4srR1tqpIcuSC2NuBUaeotuppJ6IP4xxxlL4jmkPhjB19T0CW/xR3OV3TO4zVgAkkADmVneLYsHuIi72ts3L26qFieKy1DiZHafpGjR5W5+qkYLBmOYjutWXJl4LZ5/yP8A6Df44+l+xEsXYQvkfq94yt/3H+wufZRMEw7M4EqZjT+2na0eFg28zqfpZFPDmF7aKvxtzj5V7Xf/AIU+Jj1G399ltgGD2A0RjSUlgmcOpbAK2jYqpbNdPQhsSWGJ3KvWT6J7PArt0oBdsm0Aaco04U0hMyNStBTBzE4rgoBx+n3Wn1sWiDscpd1PxlvUAmCkiXL5rUMDoi4C+37oX4Z4bL5u0do0bDqtPpKYNAATa5UHlxkdghsE68Lx0SHvWhLRmb2NSkKtnksfJTJyqeskKFDwOygPCtsJ0YB0Q7RzaogopgPdQS7K34WrSukrjVyR4AJOgCqZivxaXu2QFjeMDto426hrwT5m6v6vGWyCd7RmEbTbpfkstlqD2oJOub+V5uf5HLqPDPm+Up/GTYKebNa6mNKpsPluxvoFWcYcTfdYrMN5XizB+nq8r0uSmds15KUrk/BHHfGzaVpigs6cj1EYPN3n0CyCpqXyOL5HFz3G5Ljclcmkc97nOJcSbknUknmUlu91lu3XbPJy5Xb7HoW3IHyruGpDG266BVcAs3Xcp2h/Fnjj/U9jfdzgFkuebM+nT6LjCKEukJtuVouDUVgNE8/hlkbs0W36enorahgsAt2n0j6KdTOkSaeJSmtXmNTgCqkTbE2XCnLJJCOgHQurwCVZEAghIeE7ZJcEDivqWIcrYg59t1dY9W9m0AeJ30HMqjw52Z11GvTTjXWy8w2iygK2Y226Zo9k9UShaJlJEabbOTPUV7+iZnnUNtWNRf0TcjlA/O9VNbIpE1QFSV1QLmynTKKRHbd/dEdK/uhCtBhc8z7sYQwbvd3W+x5+yL6URtjzPddrdC5rmW003vtfTRTXoayTK7Za0E9+6fZUfEeLfiiBhtdri4/sp+HVfauJp4szLWErnhrSeYFiSf8AtCaxPDYWPEkwhBIN3kvY4gflaM+vPVDMqrG+Jjy2qT4g1gsX/wAKY/qc74bos3kP42u1xf5WtMqKdrDAy7L3sA8SHvc8p73PogTGeCZwXPp3MnF75W9yQf8A0dv7FYP8Wkkv1o87Jir1LYRQYo2GDM86Nb+3JZjjmKOnkdI86nYdByAS8dxOTSJ4LS3xtcCDm6EHZDslRcgLYk7SL583+XSXn/ZZMFm/uvNOt1ANTc2Uh0lgg4aMvEfqKnRT+EXWq6cn/qtcfY3/AIQ612d3kFe8Pwnt2EX01/hHgp6K4o/OV/ZvLq+40XMMrvxcjvzbevRQMHgLowedkzXgsc1w3a4H4KrX7Pc0vA1alLjNglWVDMJJXCUohJIXHCgF2y4ClXRAcKSUtcK44z3iCrL6t7eTQGj23+qssCgQ9NNmqZbjZ7x/5FGOAxiyhPdGx9QXEbbBV1ZPurCqdZqo6p+hV7/RHGt9lRiuI5QdUNx40S86+SXxRV5QevK6EGYm1g0N3Hcqa7NHiDg4nsNydgpMFVDCx8s7HSva0vEY8Ia0XL3eQ/kboTp64Qxuml1IGg8zs0IKqq+SeRznOcXP0IF9r3DAByvbRRVOn14jzflfK49Sadj/ANpb5WR/dI7Qk5JczQ6QOv4SwHLYjUa66jSyms4opGt7T7qZpY7W7Z7XPZ1uLFsZt+VvvZZlRzmnP4TvxCLOdoWgc2AHR3mfjqb/AIdo+2JyROZmIYXM1iLzraztja58W3JJlul3Pp5i+RTrQYTfao8te+KBscTO6zOSXyPtowNbYNAGpOthbm4IJxTiKeoYZZZHGRskNnaDLZs9g0AAAan5Vm7g6oncxkDSIWd1rnsljGp78hLmWJcbnQnTKOQRxgnA9PTx5JI/vDpD33vaMjcoNsrSe74ja13a9NqPnfpyWbI9PwycV78uaO1h/qQnWMEn/Ujb+QEnXLYgnTQixRwbjMlTURwCQtuHeKzi2zSbsJIzDTwnW2xNlKxD7P3RzRikL3X/ANQyBoiDXb5Te5Frgt1PmiPhzg+Oku4OEkme4c5oGVuxa0jXa/PXRJw2+0HDGVV34S8X4SjracMrQ3t23DZ4rhwAJykk76Wu03CwvivhiegnyTC7Tcxyt8Eg/h3UL6OdMq7HcMiq4HQztzNdz5tPJzTyIVlXHw21Cfnp82Um5ceS5LMXmwVjxNgklHO6B+w1a/YPadnD+R1UWig6c07a/kZn12yXRU40ARVwjSdpNZuwQlXV2QBkY38Tv4H91sH2cYeyGma91sz9fO3IBSiW3yo1/DxPlzf+wb4ZTBrAPJVuPwd1yuIZAdr/ABZQsXHdKteuJvnfLsuqN142Hq1p+ieULB33giP9IHxp/Cmpl4Z36cSSEpJK45CQurwSkAnFy6UuWXHGYujIqZwBqJHfvf8AlF2Dts1CuM1rIq2YHcvv8gK/wjGI9rhRlpV2bGnw6LmdpKqcQ7oN9P2Vy6Vrh3UP4/SERPLCfCbt35bjoVWkJjf0CtNgn3uUyyEGNps1rhcO6lcxjDqdgAbEwOuQ2wG4F9PO9h7pLsa+7w20sByVLiWJ5iLmxaAbc7nvH97eyzZ7czpCZ70gX4gqy9+QHRu/m7/jZRYW5G3HicNP6Wnn6n9vVKAEji7TNq5zf1m/5DyJJGnnp0EZ05zG+hvrf+3JdM6nij53JVU9kqnpnOcGsa5zjs1oLiba6AarZ/s5iibQxENAeS/OR4swcQbk7HQfCCeDKSqpwagU4la9gytztbLY6hzL7A8wbHZWeLcez07mNdSObcNLnPLmtLiLvYyw1ttmvyOiMt7K4IWP86/4NVGIu0t9dSfVIkq7gAAAeSCuH+LRU9j3MoljeQQcwEsTiJInaaHKWuHUE9EQduqvLX2bk0yY6RMvlUZ06afOpuztkh0iSJFDdMvMkScgplJ9o2ACqpC5o/Fhu9h5kfnZ7gfICxtzywW5n9l9EMdca81g3HFMKeuliAs0Wc3/AGv7w+NR7KmPbrX0Dhu0ymqGl1rDXkOZPJfRfB2GGOni7Tx5G355dPCFj/2a4L96q2vcPw4bPOmhd+UfOvsvoSla1jCXaBaktv8A0Nq/Gd/s46VrPEqHGcVjtuqzibiAC4aVnNfiD3uOpUclN9IvGNLt+m2cIVQkp9Pyvc39j/Ku7IY+zqgdFQt7QWdI4yWO4BADb+wv7onuqQvxRkyfyehNlwhKK4uAJAXUi67dAIpcKTdJc5DZ2jFPtAY779M4fqsfYBVeEYg5rgCSiPjxpZVym29nW6ggf2QhK4Ns9uoO39j5qetmya0a7wvXZgASr+vi09UBcGYM94a+aV0d9mttp5m6OXMey8chzEC7Xfqb19VWU1PYl6d7TMY4twqdszWgZopJWsBH5Q94bZw5b7quxB5/Ecdy5xPytNr3WnaD/wBRv1I/ssyxEd+Ro1tI4fDiFhzVtpfoyfM2DEhs0DrqfbQfz8rTOCcDZ2EcswEj3jM3O0O7Np8IbcdNb+eizqZgEtn+EOAP+0ED9gtrgsAANgNLbWG1k+WukYPjym22TGuUXF43SQSxsLcz2OaMwu25FtUovTb5VFM1NGP4e+ropu1EMv4bpG2c1+TNIwt5b7NOm+Uao44b46hFNE2qfIJG5WPdIxzruN7OLgNtDvsiAvacwsO94tB3tANeugA9lTS8PU5zWEjbkHuzTC1r+HvaDU6K7yzS7RFTx8CeOtD2tc03a4BzT1BFwdfULhnQ5itaY30uUnK6YROHKz2ODSfRwan8WrHsic+IZi0hxbvmaD3gPO1/hRe+v7DsujMnIZEHycVMY0GVkkd7Foc3VwPMWOnodduqnYLxFDO4tidcgXIILTbqL7rtNd6DNLYZQuQbxhwgKvEIJD4Oyyv8y112j/yKJzVtjYXyODWjcnT29U3V4g0GJ19HDM09QbH+ypFtPo041t6JeA4ayBxZGA0AN0HpdX0lOJGudJ4G6Nbewc7qUGxY1kqDm0DgCPbT+ER1GJh0Dcp7ouPfz+Vrx0u9mu5rrRnPHFEGPD4rgF2Vzb6XOoI+CqzhmVhqY22D7SNzE6t3Gg6pf2i4me5DGe+e+635Qbge9r/Kb+zvDSJYx1e0/BuUr7nYzfejfQuplrku6cyCiuFeXiuOG8y9mXLJLgl7GOuemXyrz1DqHpWxkgV47w3tQJGeJos4dW9fZZZAck2R3hc4OH+4HUe4H0C2HEJtCs24ow8F2dmh39COYSw+9FQ/wObK63mi2plDo2u5tNj6FZxwxXdtEx+zh3Hjo5uh+lj7q54g4lZTxBgcMx1d/SPPzKrNal7DU8qWiq4rl/EL2H/TLXHzF7n9kG1cf4zm7HNcHk5pNxfzt8/uWYbTPqKaWRw/1L2v0AsEOFmZgv42WYfPKba/Q+6x5p8Zm+ZIP1+H31JsUY4HxfC5jWTvEcgADi7RjiOYdsL+dkMyuuLEXA/Kfy+QO4VTV0jXeE5T/VqP+4D+Esapao8zbito2ESBwBaQQdiCCD6EJmUrNOGZpoJoRE3OHlzXta67SHOAzG2xGW9z0K04sQuOLNM1yRCzLl1JdEmzGkO0UXFMJdTlzbh0Tmyi39Bv+1z7KdNXNbE173Boc0HU23F9OqnGJAfFdLTQgRwxt7Um5OZxLG721JtfkOl08rl+JO/xTYxxHiPb6M8DdRfdxva/1UPh+J8dRE/VvfaDbm0uGYHysm6WmNiddv8A9BT6WXKRc39NT8qjrjPGTLDqq2w04nqc+SnHUOd5uPh+Br7hSKWBz5aSMnMIYPm5s2/oGqkZVdrJ2n5nGxt9B+wR3w7gR7R0rzobBjejGizbnrpf3UsG3R6uH3kUnGWBT5RLCLlo1HUIYwfjER5opmyC/IC9nD+DstrkFhYfHJAHFGBQuf2gaGu525rfSS9N8U3OgUZSdo50sniebny6D0AsPZG/B2GiP8R29rNHlzKGqcDOG8gjLDnaBTqtisKIXqU1yqqdxU6NyaWRpEsLtymA5KzJtiaFlJK6QklEAzIoFVdWEgUKpb5pKHkGsTcdUG4tKjPFdigXGn7oSux2yiqaiaEOdTSOjzeLLaxt1B5rvC2GyVc4M73OANzdQJMQyOs7wnfy80T8MVIifpz1v6qldIbHW2a5SYe1sIYBYAWsEA8RYL2Ej3jwSeL+l3J37X9AjLC8TDgNVKxCkbKwg2Nwp3KuehckvxmK4izvHkf7qtkHXRFXFGDuhOnh2aTewH6XdB0KHqimc3cG3yPnmseuJ5WWeL0x7AO7VUzh1LeujiQR9VpdkE8FvZ94jD2gl2drD+l1g7T1GYLQH066tsphXRFLQmyxS/uypMbx+ClLmvzOeBfI0ddruOgQSbHppdsEuJOLJRLJFT5WNYS0yWzPcRocoOjRe45+yG6SQ3JJuSbk2ANzzuBurOrwWbsnVNTlhbKS6Np1fK55zBrWjUCxvc7KB9xItZaHxlaMGWq9ZIJu03udQNdep/hNtdZTcNwaedzI4W3Ju5zjo1jScrS4+x8zdaTw5wJFAQ+T8WQa5nCzWn+ln8m5SzGy2DHWTteELgXhpwaJJh3jqGn8vS/mtEFmBR3ENb0VJi+NBrTqrzM41/Z6+PF9LwnYpijWAklZ1xFxADfXS9h5noo2L4uXk3NudvJZ7JiLpps35Ro0dB19SjEO3t+FLtQtI0DB6m5ueaN8NeLBZxw/fRaPhA7oXWuycsIaUhWEY81BpWiysImhCULTHGjzSw0rwalhqpons9dcJScy4Su2doS9RKjZPyOUOZyVsZIoMYZcFZ9jkZ1Wj4gNCg7GKe90s9Md+GY4pEdUrBcYyWZLoB4XdPI+SuMUpN0LVsFitK1S0yLbl7RpmEYw5hGt2nmtHwLEg9ouvnXA8TMbsjj3TsDyP8LSOHMcyka6fss9S8b2aoyLJOjScYwxszCCNCOYQDPw9JC5zXHufkfe1v6H30t0J9EfYTiLXtGqmVNIHDa6W8atbRHLiT/FmWR0nZnOR3mESNLRlJLddLXadPLVEE3H1CGEuc8PAuYjG4OJtqA4jL9VWcWYJPSk1FCSWXzSU5GZnm+Mfl8wPVCwjgqXdoc0bie80gEA9ORAUVjc962jG8Vx/EscY+0KR9205ihBFrvbKZRfoWtLQflVTIndtBI8smLGxP8AxDN+Jcdqc12d4XepI4Q7V/4Lmm/IuIPnuEcs4RYHueBsA1pJGjGtDWgdNAEryLX4rsi8WVvsz/iWSWonZJJJqRZrWNkswfpY11gPc3U7CsIuQHF7upIa2w5n81/T0R//AO32ttfL5DndXcODMERDALkbnU3sjOOsnT+h4+LVPbImB0scbA1oA2J+LDXyAAVnXYhGxu4WeumqWyuiyuLmm2gJB6EHoq/iDFxCMpd2s/NjXdyPpncNz5D/AJWlNpalHsPFE67CTF8fGtis7xziNz3ZYtTzdu0enUqFIZpfG82O4BsPfqn20rIxc20XKe9vsFXvpdFZiEpjgcXEl8ndF97nc/Cg4PSbLtXUdtLceFujfPqUQYNS7aK/8UZX2y8wOl2RvhrdAqfB6TQaIroqbQaLPT2yq6RNpArKIKPAwDkVMjTShKY41KBXgV3MnJnCEkhKuvIHDL2qJNEp7gmnsCDQyZRVdOh7EKLdGssIPNVVXS3U2tFE9mZ4rR2ug7FKXdari1BugrF8P3VIoWpM9njsVY4ZjJjsHXIHPnboUrEKMgqpeyy09UtMhty9o1jhjiMG2VwPv9FpeD421ws4r5epqh0brsNj9D6haBwlxN2z2xud2cuwue5J5X5O/dZ6x1D3PhqjNORcb6ZtVfKwjRUbcAp5m6sbfUEjQ/IQ1Njj23DtCNweSncN8QNu7MdzpqpLJ3s0f4lolTcFPj79LKQRqGv2PlmGy9S445pySNLX+EtPXy6hFcWJRuboVR4rFEZGTO8TDa/UHTXra/7prmX2Tmf2iM6vLHjttCACBfkVLZxSBo3U7ADe56IR4wxZrpI/UNcejb72G9tVD/8AVaelaZGvM0mzbAtY3qSXak+i6U56RR8dfkiVxVij3uGdrmXuNHWJ8jY7IQqp4o/E5rfK+vwqPG+I5Jnkhx157D0aOQVH5lWjC/tmTJ8heSgkqeJQNIW3/qdoPYbqpmq5Jj3zp0Gg9+qhtarzDaPbRU4zPhHlVekjCqHZHOCYdsq7BsP20R3g+H2soXZaZLHCqAABX8FNbmE1RQ22VlG30SSg0zzIU4GLoalAKiRPZyy5Zd+Vy64AgDyXV4DyXQgE8UkhOgJQCOgbIj4/JQ54L8lbFiQ6L1QcBVAlX0fkhTFsN30Wny091U1uG3voVPi0UVJmJ4th2+iFK6kstpxnAt90DYvgpF9CqxYlSZ45qTZXVdhxHIqrkjstCrZByWTuKaoxhjpcwAAu5rS+w/KX2zEepUnCeJA02mZdp3c3cedlQEJJCDiX9DTkufGbLhVU10HaUshfY95oN7N6geRvcKBjeOu7O2utvVZjQV0kL88L3Md1ad/IjYjyKJYcVNSMzzeQCzm6C46tWesOu0bMfyuXT9LMDtG53OAHMucNOum6GsbrxI6zLiNgs3kXdXEeaexSuDAWtHeI+LqguVXHH2yObLvoSAlNalxxXVtQUHVUdaM6kYw+gJIJRdheH7JWGYbt/ZGWEYXt/ZZ7svEisFw7a6MqCnGm6aoKAADX6K6ggtz+ikk2UbSFxN81IAXGM8/onA3zVUiTZwBdXV4/5ojoAgrx9V34ST7IHDId6pYcmmn0+UsH/LpRh0OSg9NA/wCXCUCjsGhwOXb+aQD5Fdv6ogPO9lGlapPyuOHr8LmFFHXQAoRxjDb3Wgys/wAsqutpAR/wpNaKpmNYth2+iE6+jstlxjCgb6H4QPi2EkX0PwqRYtSZ5IyyRZXddh5HIqrkgI5FaFRBoj5V4aJeVdbGTyKbYujt776pUcN07FTHoVZ0lGeiVsZSN0VIiPDqLZeoMP20RVheGbbfKhVFpkcwmiOiMMOpiLf8KLh1Dbor+mp1H0p4P08dlMjceqRHH6/ROhvr9FVLRJ9i2uPklF6SAuFMKKzr1ykLhv5/C7Z2hRcUkvSCf80SS7zQ2HQgLoXl5IMLCUvLyIBTQl2Xl5EUSd14ry8uCNvUSo2Xl5Ix5KmuGiFsTaNV5eSfZQF61g10HwqSsYOg+F5eVpJsppmC+w+FOoWDoPheXk78EXpasYOg+FJgjHQfAXl5Ixy/w6MdB8Iqw1gtsPhdXlN+jovKMaqzaF5eTR4Tv0cYvBeXk4osBccvLy4A04pIK8vJBx0BJsvLyoIf/9k="/>
          <p:cNvSpPr>
            <a:spLocks noChangeAspect="1" noChangeArrowheads="1"/>
          </p:cNvSpPr>
          <p:nvPr/>
        </p:nvSpPr>
        <p:spPr bwMode="auto">
          <a:xfrm>
            <a:off x="2784476" y="-485775"/>
            <a:ext cx="3192463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fa-IR" altLang="en-US" sz="1350">
              <a:solidFill>
                <a:srgbClr val="99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83" name="AutoShape 10" descr="data:image/jpeg;base64,/9j/4AAQSkZJRgABAQAAAQABAAD/2wCEAAkGBxQTEBIUEBQUFBUUFBQVFRUUFBQUFBQVFBUXFhUUFBQYHCggGBolHRQVITEhJSkrLi4uFx8zODMsNygtLiwBCgoKDg0OGxAQGiwkHSQsLCwsLCwsLCwsLCwsLCwsLCwsLCwsLCwsLCwsLCwsLCwsLCwsLCwsLCwsLCwsLCwsLP/AABEIANIA8AMBIgACEQEDEQH/xAAcAAABBQEBAQAAAAAAAAAAAAAGAgMEBQcBAAj/xAA9EAABAwIEAwcBBwMDAwUAAAABAAIDBBEFEiExBkFREyIyYXGBkaEHFCNCUrHBYtHwM3LhU5KiFRYkgsL/xAAaAQADAQEBAQAAAAAAAAAAAAABAgMEAAUG/8QAKBEAAwACAwACAgIBBQEAAAAAAAECAxESITEEQSJRMmETcYGxwdEF/9oADAMBAAIRAxEAPwDTTGmZoVPyJDo15rk2pgxidHcFAWPYdvotXqoNELYzRXB0QT0x/UZTTfhyWOxRNhctiq3GqOxuBsnMNmuAqX2tnR09Gi4O+9kRwjRB+BTaBGFKbgKMlaHgF0tSyE2SnJDUzNFBA3Vo4XCr2N1KDQ0srZD3h6oroh3QhKYd73RbQeEeiEegy+E1qUuNC6tBmYh6occdq0K9eUN4m+8wHRTsriXZwM0CmQMUdrblT2BKkUbOhiS9qcBSJCiwIgVbrBCWMT7okxKWwKB8Zn1Kk+2WXSKqrm1VTWzZQSU/NL3gOZ/y6o8Smzvyt2BVI060QrLO3K9Q3SMMj7lHeAUG2ipMAwy9tFo2DYfYDRPkr6QJn7J+H0tgFbRxrsEKktYppBbJYXCEsLqsRIszVT4hBcFXzwoVVHop0ikszXHqHfRCMPckI6rUMaptCs7xqns64XQ/oZ/svsDqdbI6wya4Cy/BJ9QUe4VNopvpl12gsjF158ajUjyRophiPVWS2jPT0yO4KG8Wd6qc+4UWbqhSDL2UtVufVFuGeBvohqvj3KIsJP4bfRLHocv8SyaF0hcalFaDIMyDRC0msrj5olrH2aT5IWe/K1zj7epUcnppxeE2lN9VMAKZo4srR1tqpIcuSC2NuBUaeotuppJ6IP4xxxlL4jmkPhjB19T0CW/xR3OV3TO4zVgAkkADmVneLYsHuIi72ts3L26qFieKy1DiZHafpGjR5W5+qkYLBmOYjutWXJl4LZ5/yP8A6Df44+l+xEsXYQvkfq94yt/3H+wufZRMEw7M4EqZjT+2na0eFg28zqfpZFPDmF7aKvxtzj5V7Xf/AIU+Jj1G399ltgGD2A0RjSUlgmcOpbAK2jYqpbNdPQhsSWGJ3KvWT6J7PArt0oBdsm0Aaco04U0hMyNStBTBzE4rgoBx+n3Wn1sWiDscpd1PxlvUAmCkiXL5rUMDoi4C+37oX4Z4bL5u0do0bDqtPpKYNAATa5UHlxkdghsE68Lx0SHvWhLRmb2NSkKtnksfJTJyqeskKFDwOygPCtsJ0YB0Q7RzaogopgPdQS7K34WrSukrjVyR4AJOgCqZivxaXu2QFjeMDto426hrwT5m6v6vGWyCd7RmEbTbpfkstlqD2oJOub+V5uf5HLqPDPm+Up/GTYKebNa6mNKpsPluxvoFWcYcTfdYrMN5XizB+nq8r0uSmds15KUrk/BHHfGzaVpigs6cj1EYPN3n0CyCpqXyOL5HFz3G5Ljclcmkc97nOJcSbknUknmUlu91lu3XbPJy5Xb7HoW3IHyruGpDG266BVcAs3Xcp2h/Fnjj/U9jfdzgFkuebM+nT6LjCKEukJtuVouDUVgNE8/hlkbs0W36enorahgsAt2n0j6KdTOkSaeJSmtXmNTgCqkTbE2XCnLJJCOgHQurwCVZEAghIeE7ZJcEDivqWIcrYg59t1dY9W9m0AeJ30HMqjw52Z11GvTTjXWy8w2iygK2Y226Zo9k9UShaJlJEabbOTPUV7+iZnnUNtWNRf0TcjlA/O9VNbIpE1QFSV1QLmynTKKRHbd/dEdK/uhCtBhc8z7sYQwbvd3W+x5+yL6URtjzPddrdC5rmW003vtfTRTXoayTK7Za0E9+6fZUfEeLfiiBhtdri4/sp+HVfauJp4szLWErnhrSeYFiSf8AtCaxPDYWPEkwhBIN3kvY4gflaM+vPVDMqrG+Jjy2qT4g1gsX/wAKY/qc74bos3kP42u1xf5WtMqKdrDAy7L3sA8SHvc8p73PogTGeCZwXPp3MnF75W9yQf8A0dv7FYP8Wkkv1o87Jir1LYRQYo2GDM86Nb+3JZjjmKOnkdI86nYdByAS8dxOTSJ4LS3xtcCDm6EHZDslRcgLYk7SL583+XSXn/ZZMFm/uvNOt1ANTc2Uh0lgg4aMvEfqKnRT+EXWq6cn/qtcfY3/AIQ612d3kFe8Pwnt2EX01/hHgp6K4o/OV/ZvLq+40XMMrvxcjvzbevRQMHgLowedkzXgsc1w3a4H4KrX7Pc0vA1alLjNglWVDMJJXCUohJIXHCgF2y4ClXRAcKSUtcK44z3iCrL6t7eTQGj23+qssCgQ9NNmqZbjZ7x/5FGOAxiyhPdGx9QXEbbBV1ZPurCqdZqo6p+hV7/RHGt9lRiuI5QdUNx40S86+SXxRV5QevK6EGYm1g0N3Hcqa7NHiDg4nsNydgpMFVDCx8s7HSva0vEY8Ia0XL3eQ/kboTp64Qxuml1IGg8zs0IKqq+SeRznOcXP0IF9r3DAByvbRRVOn14jzflfK49Sadj/ANpb5WR/dI7Qk5JczQ6QOv4SwHLYjUa66jSyms4opGt7T7qZpY7W7Z7XPZ1uLFsZt+VvvZZlRzmnP4TvxCLOdoWgc2AHR3mfjqb/AIdo+2JyROZmIYXM1iLzraztja58W3JJlul3Pp5i+RTrQYTfao8te+KBscTO6zOSXyPtowNbYNAGpOthbm4IJxTiKeoYZZZHGRskNnaDLZs9g0AAAan5Vm7g6oncxkDSIWd1rnsljGp78hLmWJcbnQnTKOQRxgnA9PTx5JI/vDpD33vaMjcoNsrSe74ja13a9NqPnfpyWbI9PwycV78uaO1h/qQnWMEn/Ujb+QEnXLYgnTQixRwbjMlTURwCQtuHeKzi2zSbsJIzDTwnW2xNlKxD7P3RzRikL3X/ANQyBoiDXb5Te5Frgt1PmiPhzg+Oku4OEkme4c5oGVuxa0jXa/PXRJw2+0HDGVV34S8X4SjracMrQ3t23DZ4rhwAJykk76Wu03CwvivhiegnyTC7Tcxyt8Eg/h3UL6OdMq7HcMiq4HQztzNdz5tPJzTyIVlXHw21Cfnp82Um5ceS5LMXmwVjxNgklHO6B+w1a/YPadnD+R1UWig6c07a/kZn12yXRU40ARVwjSdpNZuwQlXV2QBkY38Tv4H91sH2cYeyGma91sz9fO3IBSiW3yo1/DxPlzf+wb4ZTBrAPJVuPwd1yuIZAdr/ABZQsXHdKteuJvnfLsuqN142Hq1p+ieULB33giP9IHxp/Cmpl4Z36cSSEpJK45CQurwSkAnFy6UuWXHGYujIqZwBqJHfvf8AlF2Dts1CuM1rIq2YHcvv8gK/wjGI9rhRlpV2bGnw6LmdpKqcQ7oN9P2Vy6Vrh3UP4/SERPLCfCbt35bjoVWkJjf0CtNgn3uUyyEGNps1rhcO6lcxjDqdgAbEwOuQ2wG4F9PO9h7pLsa+7w20sByVLiWJ5iLmxaAbc7nvH97eyzZ7czpCZ70gX4gqy9+QHRu/m7/jZRYW5G3HicNP6Wnn6n9vVKAEji7TNq5zf1m/5DyJJGnnp0EZ05zG+hvrf+3JdM6nij53JVU9kqnpnOcGsa5zjs1oLiba6AarZ/s5iibQxENAeS/OR4swcQbk7HQfCCeDKSqpwagU4la9gytztbLY6hzL7A8wbHZWeLcez07mNdSObcNLnPLmtLiLvYyw1ttmvyOiMt7K4IWP86/4NVGIu0t9dSfVIkq7gAAAeSCuH+LRU9j3MoljeQQcwEsTiJInaaHKWuHUE9EQduqvLX2bk0yY6RMvlUZ06afOpuztkh0iSJFDdMvMkScgplJ9o2ACqpC5o/Fhu9h5kfnZ7gfICxtzywW5n9l9EMdca81g3HFMKeuliAs0Wc3/AGv7w+NR7KmPbrX0Dhu0ymqGl1rDXkOZPJfRfB2GGOni7Tx5G355dPCFj/2a4L96q2vcPw4bPOmhd+UfOvsvoSla1jCXaBaktv8A0Nq/Gd/s46VrPEqHGcVjtuqzibiAC4aVnNfiD3uOpUclN9IvGNLt+m2cIVQkp9Pyvc39j/Ku7IY+zqgdFQt7QWdI4yWO4BADb+wv7onuqQvxRkyfyehNlwhKK4uAJAXUi67dAIpcKTdJc5DZ2jFPtAY779M4fqsfYBVeEYg5rgCSiPjxpZVym29nW6ggf2QhK4Ns9uoO39j5qetmya0a7wvXZgASr+vi09UBcGYM94a+aV0d9mttp5m6OXMey8chzEC7Xfqb19VWU1PYl6d7TMY4twqdszWgZopJWsBH5Q94bZw5b7quxB5/Ecdy5xPytNr3WnaD/wBRv1I/ssyxEd+Ro1tI4fDiFhzVtpfoyfM2DEhs0DrqfbQfz8rTOCcDZ2EcswEj3jM3O0O7Np8IbcdNb+eizqZgEtn+EOAP+0ED9gtrgsAANgNLbWG1k+WukYPjym22TGuUXF43SQSxsLcz2OaMwu25FtUovTb5VFM1NGP4e+ropu1EMv4bpG2c1+TNIwt5b7NOm+Uao44b46hFNE2qfIJG5WPdIxzruN7OLgNtDvsiAvacwsO94tB3tANeugA9lTS8PU5zWEjbkHuzTC1r+HvaDU6K7yzS7RFTx8CeOtD2tc03a4BzT1BFwdfULhnQ5itaY30uUnK6YROHKz2ODSfRwan8WrHsic+IZi0hxbvmaD3gPO1/hRe+v7DsujMnIZEHycVMY0GVkkd7Foc3VwPMWOnodduqnYLxFDO4tidcgXIILTbqL7rtNd6DNLYZQuQbxhwgKvEIJD4Oyyv8y112j/yKJzVtjYXyODWjcnT29U3V4g0GJ19HDM09QbH+ypFtPo041t6JeA4ayBxZGA0AN0HpdX0lOJGudJ4G6Nbewc7qUGxY1kqDm0DgCPbT+ER1GJh0Dcp7ouPfz+Vrx0u9mu5rrRnPHFEGPD4rgF2Vzb6XOoI+CqzhmVhqY22D7SNzE6t3Gg6pf2i4me5DGe+e+635Qbge9r/Kb+zvDSJYx1e0/BuUr7nYzfejfQuplrku6cyCiuFeXiuOG8y9mXLJLgl7GOuemXyrz1DqHpWxkgV47w3tQJGeJos4dW9fZZZAck2R3hc4OH+4HUe4H0C2HEJtCs24ow8F2dmh39COYSw+9FQ/wObK63mi2plDo2u5tNj6FZxwxXdtEx+zh3Hjo5uh+lj7q54g4lZTxBgcMx1d/SPPzKrNal7DU8qWiq4rl/EL2H/TLXHzF7n9kG1cf4zm7HNcHk5pNxfzt8/uWYbTPqKaWRw/1L2v0AsEOFmZgv42WYfPKba/Q+6x5p8Zm+ZIP1+H31JsUY4HxfC5jWTvEcgADi7RjiOYdsL+dkMyuuLEXA/Kfy+QO4VTV0jXeE5T/VqP+4D+Esapao8zbito2ESBwBaQQdiCCD6EJmUrNOGZpoJoRE3OHlzXta67SHOAzG2xGW9z0K04sQuOLNM1yRCzLl1JdEmzGkO0UXFMJdTlzbh0Tmyi39Bv+1z7KdNXNbE173Boc0HU23F9OqnGJAfFdLTQgRwxt7Um5OZxLG721JtfkOl08rl+JO/xTYxxHiPb6M8DdRfdxva/1UPh+J8dRE/VvfaDbm0uGYHysm6WmNiddv8A9BT6WXKRc39NT8qjrjPGTLDqq2w04nqc+SnHUOd5uPh+Br7hSKWBz5aSMnMIYPm5s2/oGqkZVdrJ2n5nGxt9B+wR3w7gR7R0rzobBjejGizbnrpf3UsG3R6uH3kUnGWBT5RLCLlo1HUIYwfjER5opmyC/IC9nD+DstrkFhYfHJAHFGBQuf2gaGu525rfSS9N8U3OgUZSdo50sniebny6D0AsPZG/B2GiP8R29rNHlzKGqcDOG8gjLDnaBTqtisKIXqU1yqqdxU6NyaWRpEsLtymA5KzJtiaFlJK6QklEAzIoFVdWEgUKpb5pKHkGsTcdUG4tKjPFdigXGn7oSux2yiqaiaEOdTSOjzeLLaxt1B5rvC2GyVc4M73OANzdQJMQyOs7wnfy80T8MVIifpz1v6qldIbHW2a5SYe1sIYBYAWsEA8RYL2Ej3jwSeL+l3J37X9AjLC8TDgNVKxCkbKwg2Nwp3KuehckvxmK4izvHkf7qtkHXRFXFGDuhOnh2aTewH6XdB0KHqimc3cG3yPnmseuJ5WWeL0x7AO7VUzh1LeujiQR9VpdkE8FvZ94jD2gl2drD+l1g7T1GYLQH066tsphXRFLQmyxS/uypMbx+ClLmvzOeBfI0ddruOgQSbHppdsEuJOLJRLJFT5WNYS0yWzPcRocoOjRe45+yG6SQ3JJuSbk2ANzzuBurOrwWbsnVNTlhbKS6Np1fK55zBrWjUCxvc7KB9xItZaHxlaMGWq9ZIJu03udQNdep/hNtdZTcNwaedzI4W3Ju5zjo1jScrS4+x8zdaTw5wJFAQ+T8WQa5nCzWn+ln8m5SzGy2DHWTteELgXhpwaJJh3jqGn8vS/mtEFmBR3ENb0VJi+NBrTqrzM41/Z6+PF9LwnYpijWAklZ1xFxADfXS9h5noo2L4uXk3NudvJZ7JiLpps35Ro0dB19SjEO3t+FLtQtI0DB6m5ueaN8NeLBZxw/fRaPhA7oXWuycsIaUhWEY81BpWiysImhCULTHGjzSw0rwalhqpons9dcJScy4Su2doS9RKjZPyOUOZyVsZIoMYZcFZ9jkZ1Wj4gNCg7GKe90s9Md+GY4pEdUrBcYyWZLoB4XdPI+SuMUpN0LVsFitK1S0yLbl7RpmEYw5hGt2nmtHwLEg9ouvnXA8TMbsjj3TsDyP8LSOHMcyka6fss9S8b2aoyLJOjScYwxszCCNCOYQDPw9JC5zXHufkfe1v6H30t0J9EfYTiLXtGqmVNIHDa6W8atbRHLiT/FmWR0nZnOR3mESNLRlJLddLXadPLVEE3H1CGEuc8PAuYjG4OJtqA4jL9VWcWYJPSk1FCSWXzSU5GZnm+Mfl8wPVCwjgqXdoc0bie80gEA9ORAUVjc962jG8Vx/EscY+0KR9205ihBFrvbKZRfoWtLQflVTIndtBI8smLGxP8AxDN+Jcdqc12d4XepI4Q7V/4Lmm/IuIPnuEcs4RYHueBsA1pJGjGtDWgdNAEryLX4rsi8WVvsz/iWSWonZJJJqRZrWNkswfpY11gPc3U7CsIuQHF7upIa2w5n81/T0R//AO32ttfL5DndXcODMERDALkbnU3sjOOsnT+h4+LVPbImB0scbA1oA2J+LDXyAAVnXYhGxu4WeumqWyuiyuLmm2gJB6EHoq/iDFxCMpd2s/NjXdyPpncNz5D/AJWlNpalHsPFE67CTF8fGtis7xziNz3ZYtTzdu0enUqFIZpfG82O4BsPfqn20rIxc20XKe9vsFXvpdFZiEpjgcXEl8ndF97nc/Cg4PSbLtXUdtLceFujfPqUQYNS7aK/8UZX2y8wOl2RvhrdAqfB6TQaIroqbQaLPT2yq6RNpArKIKPAwDkVMjTShKY41KBXgV3MnJnCEkhKuvIHDL2qJNEp7gmnsCDQyZRVdOh7EKLdGssIPNVVXS3U2tFE9mZ4rR2ug7FKXdari1BugrF8P3VIoWpM9njsVY4ZjJjsHXIHPnboUrEKMgqpeyy09UtMhty9o1jhjiMG2VwPv9FpeD421ws4r5epqh0brsNj9D6haBwlxN2z2xud2cuwue5J5X5O/dZ6x1D3PhqjNORcb6ZtVfKwjRUbcAp5m6sbfUEjQ/IQ1Njj23DtCNweSncN8QNu7MdzpqpLJ3s0f4lolTcFPj79LKQRqGv2PlmGy9S445pySNLX+EtPXy6hFcWJRuboVR4rFEZGTO8TDa/UHTXra/7prmX2Tmf2iM6vLHjttCACBfkVLZxSBo3U7ADe56IR4wxZrpI/UNcejb72G9tVD/8AVaelaZGvM0mzbAtY3qSXak+i6U56RR8dfkiVxVij3uGdrmXuNHWJ8jY7IQqp4o/E5rfK+vwqPG+I5Jnkhx157D0aOQVH5lWjC/tmTJ8heSgkqeJQNIW3/qdoPYbqpmq5Jj3zp0Gg9+qhtarzDaPbRU4zPhHlVekjCqHZHOCYdsq7BsP20R3g+H2soXZaZLHCqAABX8FNbmE1RQ22VlG30SSg0zzIU4GLoalAKiRPZyy5Zd+Vy64AgDyXV4DyXQgE8UkhOgJQCOgbIj4/JQ54L8lbFiQ6L1QcBVAlX0fkhTFsN30Wny091U1uG3voVPi0UVJmJ4th2+iFK6kstpxnAt90DYvgpF9CqxYlSZ45qTZXVdhxHIqrkjstCrZByWTuKaoxhjpcwAAu5rS+w/KX2zEepUnCeJA02mZdp3c3cedlQEJJCDiX9DTkufGbLhVU10HaUshfY95oN7N6geRvcKBjeOu7O2utvVZjQV0kL88L3Md1ad/IjYjyKJYcVNSMzzeQCzm6C46tWesOu0bMfyuXT9LMDtG53OAHMucNOum6GsbrxI6zLiNgs3kXdXEeaexSuDAWtHeI+LqguVXHH2yObLvoSAlNalxxXVtQUHVUdaM6kYw+gJIJRdheH7JWGYbt/ZGWEYXt/ZZ7svEisFw7a6MqCnGm6aoKAADX6K6ggtz+ikk2UbSFxN81IAXGM8/onA3zVUiTZwBdXV4/5ojoAgrx9V34ST7IHDId6pYcmmn0+UsH/LpRh0OSg9NA/wCXCUCjsGhwOXb+aQD5Fdv6ogPO9lGlapPyuOHr8LmFFHXQAoRxjDb3Wgys/wAsqutpAR/wpNaKpmNYth2+iE6+jstlxjCgb6H4QPi2EkX0PwqRYtSZ5IyyRZXddh5HIqrkgI5FaFRBoj5V4aJeVdbGTyKbYujt776pUcN07FTHoVZ0lGeiVsZSN0VIiPDqLZeoMP20RVheGbbfKhVFpkcwmiOiMMOpiLf8KLh1Dbor+mp1H0p4P08dlMjceqRHH6/ROhvr9FVLRJ9i2uPklF6SAuFMKKzr1ykLhv5/C7Z2hRcUkvSCf80SS7zQ2HQgLoXl5IMLCUvLyIBTQl2Xl5EUSd14ry8uCNvUSo2Xl5Ix5KmuGiFsTaNV5eSfZQF61g10HwqSsYOg+F5eVpJsppmC+w+FOoWDoPheXk78EXpasYOg+FJgjHQfAXl5Ixy/w6MdB8Iqw1gtsPhdXlN+jovKMaqzaF5eTR4Tv0cYvBeXk4osBccvLy4A04pIK8vJBx0BJsvLyoIf/9k="/>
          <p:cNvSpPr>
            <a:spLocks noChangeAspect="1" noChangeArrowheads="1"/>
          </p:cNvSpPr>
          <p:nvPr/>
        </p:nvSpPr>
        <p:spPr bwMode="auto">
          <a:xfrm>
            <a:off x="2784476" y="-485775"/>
            <a:ext cx="3192463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fa-IR" altLang="en-US" sz="1350">
              <a:solidFill>
                <a:srgbClr val="99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Cyber human machine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3618" y="964927"/>
            <a:ext cx="1778905" cy="27151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2" descr="Security Time 29 09 03 p 42 4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39751" y="1340546"/>
            <a:ext cx="2971800" cy="2670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6" name="Picture 2" descr="https://encrypted-tbn0.gstatic.com/images?q=tbn:ANd9GcR0FrWk65OxR8gSqfBdAcBq1qdEhAHyYxImLaSDHWMpHUROFjbn7KYm23tZbct_bEt8ypU&amp;usqp=CA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18" y="4552949"/>
            <a:ext cx="2928819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Sohail\Documents\aaaaaimages new for ppts\health record map personally controll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984" y="3763145"/>
            <a:ext cx="3124200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56952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9183" t="3113" r="8801" b="19749"/>
          <a:stretch/>
        </p:blipFill>
        <p:spPr>
          <a:xfrm>
            <a:off x="1455760" y="809578"/>
            <a:ext cx="9162197" cy="501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3124200" y="2579688"/>
            <a:ext cx="57150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700" b="1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 the Future ………</a:t>
            </a:r>
          </a:p>
        </p:txBody>
      </p:sp>
      <p:sp>
        <p:nvSpPr>
          <p:cNvPr id="44035" name="TextBox 3"/>
          <p:cNvSpPr txBox="1">
            <a:spLocks noChangeArrowheads="1"/>
          </p:cNvSpPr>
          <p:nvPr/>
        </p:nvSpPr>
        <p:spPr bwMode="auto">
          <a:xfrm>
            <a:off x="3124200" y="1128713"/>
            <a:ext cx="60007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b="1" u="sng" dirty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is the answer to your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b="1" u="sng" dirty="0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burning question?</a:t>
            </a:r>
          </a:p>
        </p:txBody>
      </p:sp>
      <p:sp>
        <p:nvSpPr>
          <p:cNvPr id="44036" name="TextBox 1"/>
          <p:cNvSpPr txBox="1">
            <a:spLocks noChangeArrowheads="1"/>
          </p:cNvSpPr>
          <p:nvPr/>
        </p:nvSpPr>
        <p:spPr bwMode="auto">
          <a:xfrm>
            <a:off x="4324350" y="3498850"/>
            <a:ext cx="57150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700" b="1">
                <a:solidFill>
                  <a:srgbClr val="FFFF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 fear that ………</a:t>
            </a:r>
          </a:p>
        </p:txBody>
      </p:sp>
    </p:spTree>
    <p:extLst>
      <p:ext uri="{BB962C8B-B14F-4D97-AF65-F5344CB8AC3E}">
        <p14:creationId xmlns:p14="http://schemas.microsoft.com/office/powerpoint/2010/main" val="4598870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4" descr="dESIGNER BABIES.jp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6289" y="1455739"/>
            <a:ext cx="8110537" cy="4264025"/>
          </a:xfrm>
        </p:spPr>
      </p:pic>
      <p:sp>
        <p:nvSpPr>
          <p:cNvPr id="45059" name="Rectangle 2"/>
          <p:cNvSpPr txBox="1">
            <a:spLocks noChangeArrowheads="1"/>
          </p:cNvSpPr>
          <p:nvPr/>
        </p:nvSpPr>
        <p:spPr bwMode="auto">
          <a:xfrm>
            <a:off x="2205039" y="533400"/>
            <a:ext cx="7951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300" b="1">
                <a:solidFill>
                  <a:srgbClr val="FFFF00"/>
                </a:solidFill>
                <a:cs typeface="Arial" panose="020B0604020202020204" pitchFamily="34" charset="0"/>
              </a:rPr>
              <a:t>What are the Assumptions you have made?</a:t>
            </a:r>
          </a:p>
        </p:txBody>
      </p:sp>
    </p:spTree>
    <p:extLst>
      <p:ext uri="{BB962C8B-B14F-4D97-AF65-F5344CB8AC3E}">
        <p14:creationId xmlns:p14="http://schemas.microsoft.com/office/powerpoint/2010/main" val="72479637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Assumptions about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1367" y="1201003"/>
            <a:ext cx="10457218" cy="5172501"/>
          </a:xfrm>
        </p:spPr>
        <p:txBody>
          <a:bodyPr/>
          <a:lstStyle/>
          <a:p>
            <a:r>
              <a:rPr lang="en-US" dirty="0"/>
              <a:t>Making assumptions about the future is not a problem but believing that they are facts can be.</a:t>
            </a:r>
          </a:p>
          <a:p>
            <a:r>
              <a:rPr lang="en-US" dirty="0"/>
              <a:t>There are no facts about the future</a:t>
            </a:r>
          </a:p>
          <a:p>
            <a:r>
              <a:rPr lang="en-US" dirty="0"/>
              <a:t>To critically evaluate information:</a:t>
            </a:r>
          </a:p>
          <a:p>
            <a:pPr marL="914400" lvl="1" indent="-514350">
              <a:buAutoNum type="arabicPeriod"/>
            </a:pPr>
            <a:r>
              <a:rPr lang="en-US" dirty="0"/>
              <a:t>Recognize assumptions and challenge them with evidence.</a:t>
            </a:r>
          </a:p>
          <a:p>
            <a:pPr marL="914400" lvl="1" indent="-514350">
              <a:buAutoNum type="arabicPeriod"/>
            </a:pPr>
            <a:r>
              <a:rPr lang="en-US" dirty="0"/>
              <a:t>Identify potential biases and consider alternative perspectives.</a:t>
            </a:r>
          </a:p>
          <a:p>
            <a:pPr marL="914400" lvl="1" indent="-514350">
              <a:buAutoNum type="arabicPeriod"/>
            </a:pPr>
            <a:r>
              <a:rPr lang="en-US" dirty="0"/>
              <a:t>Seek diverse sources and objective data.</a:t>
            </a:r>
          </a:p>
        </p:txBody>
      </p:sp>
    </p:spTree>
    <p:extLst>
      <p:ext uri="{BB962C8B-B14F-4D97-AF65-F5344CB8AC3E}">
        <p14:creationId xmlns:p14="http://schemas.microsoft.com/office/powerpoint/2010/main" val="692118770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56419" y="2425390"/>
            <a:ext cx="7544420" cy="2185988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solidFill>
                  <a:srgbClr val="FFFF00"/>
                </a:solidFill>
              </a:rPr>
              <a:t>Language is not Transparent</a:t>
            </a:r>
          </a:p>
          <a:p>
            <a:pPr marL="0" indent="0" algn="r">
              <a:buNone/>
            </a:pPr>
            <a:r>
              <a:rPr lang="en-US" sz="4800" dirty="0">
                <a:solidFill>
                  <a:srgbClr val="FFFF00"/>
                </a:solidFill>
              </a:rPr>
              <a:t>Mel </a:t>
            </a:r>
            <a:r>
              <a:rPr lang="en-US" sz="4800" dirty="0" err="1">
                <a:solidFill>
                  <a:srgbClr val="FFFF00"/>
                </a:solidFill>
              </a:rPr>
              <a:t>Bochner</a:t>
            </a:r>
            <a:endParaRPr lang="en-US" sz="4800" dirty="0">
              <a:solidFill>
                <a:srgbClr val="FFFF00"/>
              </a:solidFill>
            </a:endParaRPr>
          </a:p>
          <a:p>
            <a:pPr marL="0" indent="0" algn="r">
              <a:buNone/>
            </a:pPr>
            <a:endParaRPr lang="en-US" sz="4800" dirty="0">
              <a:solidFill>
                <a:srgbClr val="FFFF00"/>
              </a:solidFill>
            </a:endParaRPr>
          </a:p>
          <a:p>
            <a:pPr marL="0" indent="0" algn="r">
              <a:buNone/>
            </a:pPr>
            <a:endParaRPr 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782108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1" y="857250"/>
            <a:ext cx="4449763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4075114"/>
            <a:ext cx="257175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C:\Users\Sohail\Documents\aaaaaimages new for ppts\the lectu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4111626"/>
            <a:ext cx="316400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777850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3221038"/>
            <a:ext cx="15287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3657601"/>
            <a:ext cx="257175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257300"/>
            <a:ext cx="22288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365" y="1174172"/>
            <a:ext cx="1828800" cy="1828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15825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Sohail\Pictures\2010-12-15 001\mt eliza spiritual sayin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00"/>
          <a:stretch>
            <a:fillRect/>
          </a:stretch>
        </p:blipFill>
        <p:spPr bwMode="auto">
          <a:xfrm>
            <a:off x="2667000" y="857250"/>
            <a:ext cx="685800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TextBox 2"/>
          <p:cNvSpPr txBox="1">
            <a:spLocks noChangeArrowheads="1"/>
          </p:cNvSpPr>
          <p:nvPr/>
        </p:nvSpPr>
        <p:spPr bwMode="auto">
          <a:xfrm>
            <a:off x="3286125" y="5291138"/>
            <a:ext cx="56197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AU" altLang="en-US" sz="13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 Eliza Executive Education, Melbourne Business School,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AU" altLang="en-US" sz="13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 Number 1 in Asia-pacific business schools</a:t>
            </a:r>
          </a:p>
        </p:txBody>
      </p:sp>
    </p:spTree>
    <p:extLst>
      <p:ext uri="{BB962C8B-B14F-4D97-AF65-F5344CB8AC3E}">
        <p14:creationId xmlns:p14="http://schemas.microsoft.com/office/powerpoint/2010/main" val="11951860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089150" y="533401"/>
            <a:ext cx="7886700" cy="993775"/>
          </a:xfrm>
        </p:spPr>
        <p:txBody>
          <a:bodyPr/>
          <a:lstStyle/>
          <a:p>
            <a:r>
              <a:rPr lang="en-AU" altLang="en-US" b="1">
                <a:solidFill>
                  <a:srgbClr val="FFFF00"/>
                </a:solidFill>
              </a:rPr>
              <a:t>A global classroom – one Bangladeshi lecturer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1" y="1828800"/>
            <a:ext cx="30003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Box 3"/>
          <p:cNvSpPr txBox="1">
            <a:spLocks noChangeArrowheads="1"/>
          </p:cNvSpPr>
          <p:nvPr/>
        </p:nvSpPr>
        <p:spPr bwMode="auto">
          <a:xfrm>
            <a:off x="2084388" y="3829051"/>
            <a:ext cx="772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 sz="33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Khanacademy.org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 sz="33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3400+ video lessons, 46,162,903 lessons delivered. All free. 170 million plus views</a:t>
            </a:r>
          </a:p>
        </p:txBody>
      </p:sp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1828800"/>
            <a:ext cx="3530600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73309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NZ" altLang="en-US">
                <a:solidFill>
                  <a:schemeClr val="bg1"/>
                </a:solidFill>
              </a:rPr>
              <a:t>Creating alternative futures</a:t>
            </a:r>
          </a:p>
        </p:txBody>
      </p:sp>
      <p:pic>
        <p:nvPicPr>
          <p:cNvPr id="5734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16289" y="2047875"/>
            <a:ext cx="2408237" cy="1639888"/>
          </a:xfrm>
        </p:spPr>
      </p:pic>
      <p:pic>
        <p:nvPicPr>
          <p:cNvPr id="57348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1751" y="4171950"/>
            <a:ext cx="2028825" cy="1143000"/>
          </a:xfrm>
        </p:spPr>
      </p:pic>
      <p:sp>
        <p:nvSpPr>
          <p:cNvPr id="57349" name="Line 6"/>
          <p:cNvSpPr>
            <a:spLocks noChangeShapeType="1"/>
          </p:cNvSpPr>
          <p:nvPr/>
        </p:nvSpPr>
        <p:spPr bwMode="auto">
          <a:xfrm>
            <a:off x="3449639" y="3860800"/>
            <a:ext cx="5292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99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50" name="Line 7"/>
          <p:cNvSpPr>
            <a:spLocks noChangeShapeType="1"/>
          </p:cNvSpPr>
          <p:nvPr/>
        </p:nvSpPr>
        <p:spPr bwMode="auto">
          <a:xfrm>
            <a:off x="5934075" y="2239964"/>
            <a:ext cx="0" cy="3349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99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61" name="Text Box 8"/>
          <p:cNvSpPr txBox="1">
            <a:spLocks noChangeArrowheads="1"/>
          </p:cNvSpPr>
          <p:nvPr/>
        </p:nvSpPr>
        <p:spPr bwMode="auto">
          <a:xfrm>
            <a:off x="2027238" y="2047876"/>
            <a:ext cx="128905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1350" b="1" dirty="0">
                <a:solidFill>
                  <a:srgbClr val="FFFF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Tradition, Accreditation</a:t>
            </a:r>
          </a:p>
        </p:txBody>
      </p:sp>
      <p:sp>
        <p:nvSpPr>
          <p:cNvPr id="70662" name="Text Box 9"/>
          <p:cNvSpPr txBox="1">
            <a:spLocks noChangeArrowheads="1"/>
          </p:cNvSpPr>
          <p:nvPr/>
        </p:nvSpPr>
        <p:spPr bwMode="auto">
          <a:xfrm>
            <a:off x="8202614" y="2241551"/>
            <a:ext cx="14573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NZ" altLang="en-US" sz="1350" b="1" dirty="0">
                <a:solidFill>
                  <a:srgbClr val="FFFF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A la Carte -  app university</a:t>
            </a:r>
            <a:endParaRPr lang="en-US" altLang="en-US" sz="1350" b="1" dirty="0">
              <a:solidFill>
                <a:srgbClr val="FFFF00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0663" name="Text Box 10"/>
          <p:cNvSpPr txBox="1">
            <a:spLocks noChangeArrowheads="1"/>
          </p:cNvSpPr>
          <p:nvPr/>
        </p:nvSpPr>
        <p:spPr bwMode="auto">
          <a:xfrm>
            <a:off x="2606676" y="4514850"/>
            <a:ext cx="13747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1350" b="1" dirty="0">
                <a:solidFill>
                  <a:srgbClr val="FFFF00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The garden university</a:t>
            </a:r>
          </a:p>
        </p:txBody>
      </p:sp>
      <p:pic>
        <p:nvPicPr>
          <p:cNvPr id="5735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2114550"/>
            <a:ext cx="1089025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6" name="TextBox 19"/>
          <p:cNvSpPr txBox="1">
            <a:spLocks noChangeArrowheads="1"/>
          </p:cNvSpPr>
          <p:nvPr/>
        </p:nvSpPr>
        <p:spPr bwMode="auto">
          <a:xfrm>
            <a:off x="8553450" y="4343401"/>
            <a:ext cx="120015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AU" altLang="en-US" sz="135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person, 50 million students</a:t>
            </a:r>
          </a:p>
        </p:txBody>
      </p:sp>
      <p:pic>
        <p:nvPicPr>
          <p:cNvPr id="573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1" y="4057651"/>
            <a:ext cx="197167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095076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795239" y="1260088"/>
            <a:ext cx="7007922" cy="3869472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Assumptions about Privacy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98117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Content Placeholder 6" descr="orwell and cameras.jpg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9000" y="1"/>
            <a:ext cx="3124200" cy="4183063"/>
          </a:xfrm>
        </p:spPr>
      </p:pic>
      <p:pic>
        <p:nvPicPr>
          <p:cNvPr id="119811" name="Picture 2" descr="https://upload.wikimedia.org/wikipedia/commons/6/6b/1984-Big-Broth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25146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8" descr="selfie with robot and friend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38650"/>
            <a:ext cx="36576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5257800" y="1600200"/>
            <a:ext cx="1066800" cy="12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2" name="Down Arrow 11"/>
          <p:cNvSpPr/>
          <p:nvPr/>
        </p:nvSpPr>
        <p:spPr>
          <a:xfrm>
            <a:off x="4724400" y="3048000"/>
            <a:ext cx="1143000" cy="1143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601752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microchip work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4314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2" descr="rfi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8"/>
          <a:stretch>
            <a:fillRect/>
          </a:stretch>
        </p:blipFill>
        <p:spPr bwMode="auto">
          <a:xfrm>
            <a:off x="6394450" y="0"/>
            <a:ext cx="4273550" cy="692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50" y="297799"/>
            <a:ext cx="4745618" cy="31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88812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Chinese city introduces separate walking lane for mobile phone users |  TechSp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39" y="1313596"/>
            <a:ext cx="8267511" cy="46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32432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1" y="990601"/>
            <a:ext cx="11221844" cy="5309838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</a:rPr>
              <a:t>Refers to a systematic or inherent predisposition, prejudice, or distortion that influences thinking, perception, or decision-making. </a:t>
            </a:r>
          </a:p>
          <a:p>
            <a:pPr marL="0" indent="0">
              <a:buNone/>
            </a:pPr>
            <a:endParaRPr lang="en-US" sz="3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</a:rPr>
              <a:t>Biases can be: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chemeClr val="bg1"/>
                </a:solidFill>
              </a:rPr>
              <a:t>Cognitive (mental shortcuts or heuristics)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chemeClr val="bg1"/>
                </a:solidFill>
              </a:rPr>
              <a:t>Emotional (based on feelings or attitudes)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chemeClr val="bg1"/>
                </a:solidFill>
              </a:rPr>
              <a:t>Cultural (shaped by societal norms or values)</a:t>
            </a:r>
          </a:p>
          <a:p>
            <a:pPr marL="514350" indent="-514350">
              <a:buAutoNum type="arabicPeriod"/>
            </a:pPr>
            <a:endParaRPr lang="en-US" sz="3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</a:rPr>
              <a:t>Example: Back Benchers are incompetent and slow learners</a:t>
            </a:r>
          </a:p>
        </p:txBody>
      </p:sp>
    </p:spTree>
    <p:extLst>
      <p:ext uri="{BB962C8B-B14F-4D97-AF65-F5344CB8AC3E}">
        <p14:creationId xmlns:p14="http://schemas.microsoft.com/office/powerpoint/2010/main" val="3239441672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dramatic different future</a:t>
            </a:r>
          </a:p>
        </p:txBody>
      </p:sp>
      <p:pic>
        <p:nvPicPr>
          <p:cNvPr id="1628163" name="Picture 3" descr="92186076_2157d5218c_o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2764" y="1947863"/>
            <a:ext cx="6238875" cy="3829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4265295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These 6 Fuel Delivery Startups Are Earning Millions with Their Services |  by Mahil Jasan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8" y="327546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How to refuel your car in DIFC - Arabian Busin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t="46747" r="26973" b="8656"/>
          <a:stretch/>
        </p:blipFill>
        <p:spPr bwMode="auto">
          <a:xfrm>
            <a:off x="5076966" y="3831783"/>
            <a:ext cx="6660109" cy="302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71454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Unpacking assumptions</a:t>
            </a:r>
          </a:p>
        </p:txBody>
      </p:sp>
      <p:pic>
        <p:nvPicPr>
          <p:cNvPr id="59395" name="Picture 3" descr="car and sexis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0390" y="990600"/>
            <a:ext cx="6751599" cy="5251244"/>
          </a:xfrm>
        </p:spPr>
      </p:pic>
    </p:spTree>
    <p:extLst>
      <p:ext uri="{BB962C8B-B14F-4D97-AF65-F5344CB8AC3E}">
        <p14:creationId xmlns:p14="http://schemas.microsoft.com/office/powerpoint/2010/main" val="566530547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714500"/>
            <a:ext cx="589438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943124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FF00"/>
                </a:solidFill>
              </a:rPr>
              <a:t>The Need for Deconstruction of Stories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b="1">
                <a:solidFill>
                  <a:schemeClr val="bg1"/>
                </a:solidFill>
              </a:rPr>
              <a:t>Acceptance of Abuse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>
                <a:solidFill>
                  <a:schemeClr val="bg1"/>
                </a:solidFill>
              </a:rPr>
              <a:t>Gender Roles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>
                <a:solidFill>
                  <a:schemeClr val="bg1"/>
                </a:solidFill>
              </a:rPr>
              <a:t>Cultural Stereotypes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>
                <a:solidFill>
                  <a:schemeClr val="bg1"/>
                </a:solidFill>
              </a:rPr>
              <a:t>Insensitivity to Suffering</a:t>
            </a:r>
          </a:p>
          <a:p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189815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8839200" cy="838200"/>
          </a:xfrm>
        </p:spPr>
        <p:txBody>
          <a:bodyPr/>
          <a:lstStyle/>
          <a:p>
            <a:r>
              <a:rPr lang="en-US" altLang="en-US">
                <a:solidFill>
                  <a:srgbClr val="FFFF00"/>
                </a:solidFill>
              </a:rPr>
              <a:t>From Deconstruction to 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805" y="1295400"/>
            <a:ext cx="11162371" cy="49228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  <a:defRPr/>
            </a:pPr>
            <a:endParaRPr lang="en-US" dirty="0"/>
          </a:p>
          <a:p>
            <a:pPr>
              <a:buFont typeface="Wingdings" pitchFamily="2" charset="2"/>
              <a:buChar char="v"/>
              <a:defRPr/>
            </a:pPr>
            <a:r>
              <a:rPr lang="en-US" b="1" dirty="0"/>
              <a:t>Children at preschool age do not just listen to a story or sing a rhyme or learn their vocabulary. 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They keenly engage with them, relate to their characters and situations, develop mental categories and cultural sensibilities, and try to imagine their world through them.</a:t>
            </a:r>
          </a:p>
          <a:p>
            <a:pPr>
              <a:buFont typeface="Wingdings" pitchFamily="2" charset="2"/>
              <a:buChar char="v"/>
              <a:defRPr/>
            </a:pPr>
            <a:endParaRPr lang="en-US" b="1" dirty="0"/>
          </a:p>
          <a:p>
            <a:pPr>
              <a:buFont typeface="Wingdings" pitchFamily="2" charset="2"/>
              <a:buChar char="v"/>
              <a:defRPr/>
            </a:pPr>
            <a:r>
              <a:rPr lang="en-US" b="1" dirty="0"/>
              <a:t>Our children deserve better stories (and rhymes), and they have a right to wholesome childhood experiences that would nurture their hearts and minds and help them become conscious and caring human beings. </a:t>
            </a:r>
          </a:p>
        </p:txBody>
      </p:sp>
    </p:spTree>
    <p:extLst>
      <p:ext uri="{BB962C8B-B14F-4D97-AF65-F5344CB8AC3E}">
        <p14:creationId xmlns:p14="http://schemas.microsoft.com/office/powerpoint/2010/main" val="2694131600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Insensitivity to Suffering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828800" y="1554164"/>
            <a:ext cx="4724400" cy="2713037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None/>
            </a:pPr>
            <a:r>
              <a:rPr lang="en-US" altLang="en-US" sz="2800"/>
              <a:t>Jack and Jill went up the hill </a:t>
            </a:r>
          </a:p>
          <a:p>
            <a:pPr marL="0" indent="0">
              <a:buNone/>
            </a:pPr>
            <a:r>
              <a:rPr lang="en-US" altLang="en-US" sz="2800"/>
              <a:t>To fetch a pail of water</a:t>
            </a:r>
          </a:p>
          <a:p>
            <a:pPr marL="0" indent="0">
              <a:buNone/>
            </a:pPr>
            <a:r>
              <a:rPr lang="en-US" altLang="en-US" sz="2800"/>
              <a:t>Jack fell down and </a:t>
            </a:r>
            <a:r>
              <a:rPr lang="en-US" altLang="en-US" sz="2800">
                <a:solidFill>
                  <a:srgbClr val="0070C0"/>
                </a:solidFill>
              </a:rPr>
              <a:t>broke his crown </a:t>
            </a:r>
          </a:p>
          <a:p>
            <a:pPr marL="0" indent="0">
              <a:buNone/>
            </a:pPr>
            <a:r>
              <a:rPr lang="en-US" altLang="en-US" sz="2800"/>
              <a:t>And Jill came tumbling after</a:t>
            </a:r>
          </a:p>
        </p:txBody>
      </p:sp>
      <p:pic>
        <p:nvPicPr>
          <p:cNvPr id="41988" name="Picture 2" descr="The popular, commonly known version of the Machli Ka Bacha rhym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t="36539" r="33543" b="12881"/>
          <a:stretch>
            <a:fillRect/>
          </a:stretch>
        </p:blipFill>
        <p:spPr bwMode="auto">
          <a:xfrm>
            <a:off x="6883400" y="1219200"/>
            <a:ext cx="3403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459603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FFFF00"/>
                </a:solidFill>
              </a:rPr>
              <a:t>Acceptability of abuse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349" y="1150961"/>
            <a:ext cx="10972800" cy="5522795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</a:rPr>
              <a:t>Cinderella (emotional abuse of a child by stepmother and stepsisters),</a:t>
            </a:r>
          </a:p>
          <a:p>
            <a:pPr>
              <a:buFontTx/>
              <a:buNone/>
              <a:defRPr/>
            </a:pPr>
            <a:endParaRPr lang="en-US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chemeClr val="bg1"/>
                </a:solidFill>
              </a:rPr>
              <a:t>Rapunzel (sacrifice of a female child by her parents; </a:t>
            </a:r>
          </a:p>
          <a:p>
            <a:pPr marL="0" indent="0">
              <a:buNone/>
              <a:defRPr/>
            </a:pPr>
            <a:r>
              <a:rPr lang="en-US" b="1" dirty="0">
                <a:solidFill>
                  <a:schemeClr val="bg1"/>
                </a:solidFill>
              </a:rPr>
              <a:t>   imprisonment and mental abuse by a witch) </a:t>
            </a:r>
          </a:p>
          <a:p>
            <a:pPr>
              <a:defRPr/>
            </a:pPr>
            <a:endParaRPr lang="en-US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chemeClr val="bg1"/>
                </a:solidFill>
              </a:rPr>
              <a:t>Beauty and the Beast ( sacrifice of a female child to save patriarch) </a:t>
            </a:r>
          </a:p>
          <a:p>
            <a:pPr>
              <a:defRPr/>
            </a:pPr>
            <a:endParaRPr lang="en-US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chemeClr val="bg1"/>
                </a:solidFill>
              </a:rPr>
              <a:t>Snow White (physical abuse which evolves into attempted murder)</a:t>
            </a:r>
          </a:p>
          <a:p>
            <a:pPr>
              <a:defRPr/>
            </a:pPr>
            <a:endParaRPr lang="en-US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chemeClr val="bg1"/>
                </a:solidFill>
              </a:rPr>
              <a:t> Hansel and Gretel (child neglect and abandon by parents, physical abuse and attempted murder by witch) </a:t>
            </a:r>
          </a:p>
          <a:p>
            <a:pPr>
              <a:defRPr/>
            </a:pPr>
            <a:endParaRPr lang="en-US" b="1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chemeClr val="bg1"/>
                </a:solidFill>
              </a:rPr>
              <a:t>The Little Red Riding Hood (well established reputation of the wolf as a child predator)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7" t="38542" r="29723" b="13542"/>
          <a:stretch>
            <a:fillRect/>
          </a:stretch>
        </p:blipFill>
        <p:spPr bwMode="auto">
          <a:xfrm>
            <a:off x="8764858" y="1495279"/>
            <a:ext cx="2517291" cy="170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114924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>
                <a:solidFill>
                  <a:srgbClr val="FFFF00"/>
                </a:solidFill>
              </a:rPr>
              <a:t>Reconstruction 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>
                <a:solidFill>
                  <a:schemeClr val="bg1"/>
                </a:solidFill>
              </a:rPr>
              <a:t>Possible strategies:  </a:t>
            </a:r>
          </a:p>
          <a:p>
            <a:pPr>
              <a:buFontTx/>
              <a:buNone/>
            </a:pPr>
            <a:r>
              <a:rPr lang="en-US" altLang="en-US">
                <a:solidFill>
                  <a:schemeClr val="bg1"/>
                </a:solidFill>
              </a:rPr>
              <a:t>1. Using new and contemporary  stories. Revising stories in the curriculum which promote violence, gender and cultural stereotypes.  </a:t>
            </a:r>
          </a:p>
          <a:p>
            <a:pPr>
              <a:buFontTx/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>
              <a:buFontTx/>
              <a:buNone/>
            </a:pPr>
            <a:r>
              <a:rPr lang="en-US" altLang="en-US">
                <a:solidFill>
                  <a:schemeClr val="bg1"/>
                </a:solidFill>
              </a:rPr>
              <a:t>2. Retelling of the traditional, widely known stories. </a:t>
            </a:r>
          </a:p>
        </p:txBody>
      </p:sp>
    </p:spTree>
    <p:extLst>
      <p:ext uri="{BB962C8B-B14F-4D97-AF65-F5344CB8AC3E}">
        <p14:creationId xmlns:p14="http://schemas.microsoft.com/office/powerpoint/2010/main" val="1991973679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</a:rPr>
              <a:t>Advantages of the second approach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(retelling of familiar stories)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371600"/>
            <a:ext cx="8534400" cy="4953000"/>
          </a:xfrm>
        </p:spPr>
        <p:txBody>
          <a:bodyPr>
            <a:noAutofit/>
          </a:bodyPr>
          <a:lstStyle/>
          <a:p>
            <a:pPr marL="514350" indent="-514350">
              <a:buFontTx/>
              <a:buAutoNum type="arabicPeriod"/>
              <a:defRPr/>
            </a:pPr>
            <a:r>
              <a:rPr lang="en-US" sz="2200" b="1" dirty="0">
                <a:solidFill>
                  <a:schemeClr val="bg1"/>
                </a:solidFill>
              </a:rPr>
              <a:t>Implicit critique of less desirable way of behaving and communicating. </a:t>
            </a:r>
          </a:p>
          <a:p>
            <a:pPr marL="514350" indent="-514350">
              <a:buFontTx/>
              <a:buAutoNum type="arabicPeriod"/>
              <a:defRPr/>
            </a:pPr>
            <a:endParaRPr lang="en-US" sz="2200" b="1" dirty="0">
              <a:solidFill>
                <a:schemeClr val="bg1"/>
              </a:solidFill>
            </a:endParaRPr>
          </a:p>
          <a:p>
            <a:pPr>
              <a:buFontTx/>
              <a:buNone/>
              <a:defRPr/>
            </a:pPr>
            <a:r>
              <a:rPr lang="en-US" sz="2200" b="1" dirty="0">
                <a:solidFill>
                  <a:schemeClr val="bg1"/>
                </a:solidFill>
              </a:rPr>
              <a:t>2. Explicit description of desired ways of behaving and communicating. Educating about available alternatives. </a:t>
            </a:r>
          </a:p>
          <a:p>
            <a:pPr>
              <a:buFontTx/>
              <a:buNone/>
              <a:defRPr/>
            </a:pPr>
            <a:endParaRPr lang="en-US" sz="2200" b="1" dirty="0">
              <a:solidFill>
                <a:schemeClr val="bg1"/>
              </a:solidFill>
            </a:endParaRPr>
          </a:p>
          <a:p>
            <a:pPr>
              <a:buFontTx/>
              <a:buNone/>
              <a:defRPr/>
            </a:pPr>
            <a:r>
              <a:rPr lang="en-US" sz="2200" b="1" dirty="0">
                <a:solidFill>
                  <a:schemeClr val="bg1"/>
                </a:solidFill>
              </a:rPr>
              <a:t>3. Promotion of critical literacy amongst children (i.e. how to make informed choice between alternative ways of  behaving and communicating with others). </a:t>
            </a:r>
          </a:p>
          <a:p>
            <a:pPr>
              <a:buFontTx/>
              <a:buNone/>
              <a:defRPr/>
            </a:pPr>
            <a:endParaRPr lang="en-US" sz="2200" b="1" dirty="0">
              <a:solidFill>
                <a:schemeClr val="bg1"/>
              </a:solidFill>
            </a:endParaRPr>
          </a:p>
          <a:p>
            <a:pPr>
              <a:buFontTx/>
              <a:buNone/>
              <a:defRPr/>
            </a:pPr>
            <a:r>
              <a:rPr lang="en-US" sz="2200" b="1" dirty="0">
                <a:solidFill>
                  <a:schemeClr val="bg1"/>
                </a:solidFill>
              </a:rPr>
              <a:t>4. Promotion of dialogue. </a:t>
            </a:r>
          </a:p>
          <a:p>
            <a:pPr>
              <a:buFontTx/>
              <a:buNone/>
              <a:defRPr/>
            </a:pPr>
            <a:endParaRPr lang="en-US" sz="2200" b="1" dirty="0">
              <a:solidFill>
                <a:schemeClr val="bg1"/>
              </a:solidFill>
            </a:endParaRPr>
          </a:p>
          <a:p>
            <a:pPr>
              <a:buFontTx/>
              <a:buNone/>
              <a:defRPr/>
            </a:pPr>
            <a:r>
              <a:rPr lang="en-US" sz="2200" b="1" dirty="0">
                <a:solidFill>
                  <a:schemeClr val="bg1"/>
                </a:solidFill>
              </a:rPr>
              <a:t>5. Inspiring creativity – children  writing their own stories.</a:t>
            </a:r>
          </a:p>
        </p:txBody>
      </p:sp>
    </p:spTree>
    <p:extLst>
      <p:ext uri="{BB962C8B-B14F-4D97-AF65-F5344CB8AC3E}">
        <p14:creationId xmlns:p14="http://schemas.microsoft.com/office/powerpoint/2010/main" val="4230650400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1" y="990601"/>
            <a:ext cx="11221844" cy="5309838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</a:rPr>
              <a:t>Bias often leads to assumptions and can result in:</a:t>
            </a:r>
          </a:p>
          <a:p>
            <a:pPr marL="0" indent="0">
              <a:buNone/>
            </a:pPr>
            <a:endParaRPr lang="en-US" sz="30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chemeClr val="bg1"/>
                </a:solidFill>
              </a:rPr>
              <a:t>Skewed interpretations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chemeClr val="bg1"/>
                </a:solidFill>
              </a:rPr>
              <a:t>Discrimination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chemeClr val="bg1"/>
                </a:solidFill>
              </a:rPr>
              <a:t>Inaccurate judgments</a:t>
            </a:r>
          </a:p>
          <a:p>
            <a:pPr marL="514350" indent="-514350">
              <a:buAutoNum type="arabicPeriod"/>
            </a:pPr>
            <a:endParaRPr lang="en-US" sz="3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FFFF00"/>
                </a:solidFill>
              </a:rPr>
              <a:t>Example: "Women are naturally better caregivers than men." (gender bias leading to an assumption)</a:t>
            </a:r>
          </a:p>
          <a:p>
            <a:pPr marL="514350" indent="-514350">
              <a:buAutoNum type="arabicPeriod"/>
            </a:pP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55884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990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>
                <a:solidFill>
                  <a:srgbClr val="FFFF00"/>
                </a:solidFill>
              </a:rPr>
              <a:t>New Stories for Different Presents </a:t>
            </a:r>
            <a:br>
              <a:rPr lang="en-US" b="1" dirty="0">
                <a:solidFill>
                  <a:srgbClr val="FFFF00"/>
                </a:solidFill>
              </a:rPr>
            </a:br>
            <a:r>
              <a:rPr lang="en-US" b="1" dirty="0">
                <a:solidFill>
                  <a:srgbClr val="FFFF00"/>
                </a:solidFill>
              </a:rPr>
              <a:t>and Futures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600201"/>
            <a:ext cx="8153400" cy="4525963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</a:rPr>
              <a:t>• Removal of stereotypes </a:t>
            </a:r>
          </a:p>
          <a:p>
            <a:pPr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</a:rPr>
              <a:t>• New gender roles, positive gender models </a:t>
            </a:r>
          </a:p>
          <a:p>
            <a:pPr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</a:rPr>
              <a:t>• Contemporary subjects/problems: image issues, substance abuse, violence in schools, ecological damage </a:t>
            </a:r>
          </a:p>
          <a:p>
            <a:pPr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</a:rPr>
              <a:t>• Critical reading of traditional stories followed by creating of different versions of stories, inspiring creativity  </a:t>
            </a:r>
          </a:p>
          <a:p>
            <a:pPr>
              <a:buFontTx/>
              <a:buNone/>
              <a:defRPr/>
            </a:pPr>
            <a:r>
              <a:rPr lang="en-US" b="1" dirty="0">
                <a:solidFill>
                  <a:schemeClr val="bg1"/>
                </a:solidFill>
              </a:rPr>
              <a:t>• Development of environmental education</a:t>
            </a:r>
          </a:p>
        </p:txBody>
      </p:sp>
    </p:spTree>
    <p:extLst>
      <p:ext uri="{BB962C8B-B14F-4D97-AF65-F5344CB8AC3E}">
        <p14:creationId xmlns:p14="http://schemas.microsoft.com/office/powerpoint/2010/main" val="1620777868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FF00"/>
                </a:solidFill>
              </a:rPr>
              <a:t>Deconstruction of destructive stories/narratives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554164"/>
            <a:ext cx="8839200" cy="5075237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u="sng" dirty="0">
                <a:solidFill>
                  <a:schemeClr val="bg1"/>
                </a:solidFill>
              </a:rPr>
              <a:t>Traditional (insensitivity to suffering):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Jack and Jill went up the hill 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To fetch a pail of water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Jack fell down and broke </a:t>
            </a:r>
            <a:r>
              <a:rPr lang="en-US" dirty="0">
                <a:solidFill>
                  <a:srgbClr val="FF0000"/>
                </a:solidFill>
              </a:rPr>
              <a:t>his crown 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And Jill came tumbling after</a:t>
            </a:r>
          </a:p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u="sng" dirty="0">
                <a:solidFill>
                  <a:schemeClr val="bg1"/>
                </a:solidFill>
              </a:rPr>
              <a:t>Rewritten: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Jack and Jill went up the hill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To fetch a pail of water.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Jack fell down, but didn’t frown,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chemeClr val="bg1"/>
                </a:solidFill>
              </a:rPr>
              <a:t>And Jill came laughing after.</a:t>
            </a:r>
          </a:p>
          <a:p>
            <a:pPr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12385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The popular, commonly known version of the Machli Ka Bacha rhym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t="36539" r="33543" b="12881"/>
          <a:stretch>
            <a:fillRect/>
          </a:stretch>
        </p:blipFill>
        <p:spPr bwMode="auto">
          <a:xfrm>
            <a:off x="2209800" y="685800"/>
            <a:ext cx="3962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 descr="The author's empathetic take on the popular children's rhym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0" t="35114" r="7347" b="10745"/>
          <a:stretch>
            <a:fillRect/>
          </a:stretch>
        </p:blipFill>
        <p:spPr bwMode="auto">
          <a:xfrm>
            <a:off x="6324600" y="533400"/>
            <a:ext cx="39624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94633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Lies, Damned lies, and Statistics</a:t>
            </a:r>
          </a:p>
        </p:txBody>
      </p:sp>
      <p:pic>
        <p:nvPicPr>
          <p:cNvPr id="6" name="Picture 2" descr="Understanding Data Bias. Types and sources of data bias | by Prabhakar  Krishnamurthy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48" y="784181"/>
            <a:ext cx="5763322" cy="607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281989"/>
      </p:ext>
    </p:extLst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" t="11382" r="2158" b="11382"/>
          <a:stretch/>
        </p:blipFill>
        <p:spPr>
          <a:xfrm>
            <a:off x="1041544" y="328032"/>
            <a:ext cx="10540856" cy="62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45987"/>
      </p:ext>
    </p:extLst>
  </p:cSld>
  <p:clrMapOvr>
    <a:masterClrMapping/>
  </p:clrMapOvr>
  <p:transition>
    <p:rand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147637"/>
            <a:ext cx="953452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362"/>
      </p:ext>
    </p:extLst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2869" t="9628" r="15038" b="11905"/>
          <a:stretch/>
        </p:blipFill>
        <p:spPr>
          <a:xfrm>
            <a:off x="889000" y="1054100"/>
            <a:ext cx="91059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60112"/>
      </p:ext>
    </p:extLst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669442" y="233578"/>
            <a:ext cx="4566383" cy="1120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4497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Wh</a:t>
            </a:r>
            <a:r>
              <a:rPr sz="6600" spc="-3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 is </a:t>
            </a:r>
            <a:r>
              <a:rPr sz="6600" spc="9" baseline="3103" dirty="0">
                <a:latin typeface="Calibri Light"/>
                <a:cs typeface="Calibri Light"/>
              </a:rPr>
              <a:t>b</a:t>
            </a:r>
            <a:r>
              <a:rPr sz="6600" spc="0" baseline="3103" dirty="0">
                <a:latin typeface="Calibri Light"/>
                <a:cs typeface="Calibri Light"/>
              </a:rPr>
              <a:t>ias in</a:t>
            </a:r>
            <a:r>
              <a:rPr sz="6600" spc="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AI?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101725"/>
              </a:lnSpc>
              <a:spcBef>
                <a:spcPts val="545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0" dirty="0">
                <a:latin typeface="Calibri"/>
                <a:cs typeface="Calibri"/>
              </a:rPr>
              <a:t>Exp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ic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t,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u</a:t>
            </a:r>
            <a:r>
              <a:rPr sz="2800" spc="0" dirty="0">
                <a:latin typeface="Calibri"/>
                <a:cs typeface="Calibri"/>
              </a:rPr>
              <a:t>le</a:t>
            </a:r>
            <a:r>
              <a:rPr sz="2800" spc="-4" dirty="0">
                <a:latin typeface="Calibri"/>
                <a:cs typeface="Calibri"/>
              </a:rPr>
              <a:t>-</a:t>
            </a:r>
            <a:r>
              <a:rPr sz="2800" spc="0" dirty="0">
                <a:latin typeface="Calibri"/>
                <a:cs typeface="Calibri"/>
              </a:rPr>
              <a:t>based</a:t>
            </a:r>
            <a:r>
              <a:rPr sz="2800" spc="2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AI: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6642" y="1415949"/>
            <a:ext cx="43693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5282" y="1415949"/>
            <a:ext cx="22628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see</a:t>
            </a:r>
            <a:r>
              <a:rPr sz="3600" spc="-14" baseline="4904" dirty="0">
                <a:latin typeface="Courier New"/>
                <a:cs typeface="Courier New"/>
              </a:rPr>
              <a:t>s</a:t>
            </a:r>
            <a:r>
              <a:rPr sz="3600" spc="-9" baseline="4904" dirty="0">
                <a:latin typeface="Courier New"/>
                <a:cs typeface="Courier New"/>
              </a:rPr>
              <a:t>(</a:t>
            </a:r>
            <a:r>
              <a:rPr sz="3600" spc="0" baseline="4904" dirty="0">
                <a:latin typeface="Courier New"/>
                <a:cs typeface="Courier New"/>
              </a:rPr>
              <a:t>system,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46626" y="1415949"/>
            <a:ext cx="61984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me)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6642" y="1809141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41042" y="1809141"/>
            <a:ext cx="207822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o</a:t>
            </a:r>
            <a:r>
              <a:rPr sz="3600" spc="-9" baseline="4904" dirty="0">
                <a:latin typeface="Courier New"/>
                <a:cs typeface="Courier New"/>
              </a:rPr>
              <a:t>ut</a:t>
            </a:r>
            <a:r>
              <a:rPr sz="3600" spc="0" baseline="4904" dirty="0">
                <a:latin typeface="Courier New"/>
                <a:cs typeface="Courier New"/>
              </a:rPr>
              <a:t>put(‘Y</a:t>
            </a:r>
            <a:r>
              <a:rPr sz="3600" spc="-9" baseline="4904" dirty="0">
                <a:latin typeface="Courier New"/>
                <a:cs typeface="Courier New"/>
              </a:rPr>
              <a:t>o</a:t>
            </a:r>
            <a:r>
              <a:rPr sz="3600" spc="0" baseline="4904" dirty="0">
                <a:latin typeface="Courier New"/>
                <a:cs typeface="Courier New"/>
              </a:rPr>
              <a:t>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9506" y="1809141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1026" y="1809141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r</a:t>
            </a:r>
            <a:r>
              <a:rPr sz="3600" spc="-9" baseline="4904" dirty="0">
                <a:latin typeface="Courier New"/>
                <a:cs typeface="Courier New"/>
              </a:rPr>
              <a:t>ig</a:t>
            </a:r>
            <a:r>
              <a:rPr sz="3600" spc="0" baseline="4904" dirty="0">
                <a:latin typeface="Courier New"/>
                <a:cs typeface="Courier New"/>
              </a:rPr>
              <a:t>ht!’)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6642" y="2200585"/>
            <a:ext cx="43735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5831" y="2200585"/>
            <a:ext cx="226184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</a:t>
            </a:r>
            <a:r>
              <a:rPr sz="3600" spc="-9" baseline="4904" dirty="0">
                <a:latin typeface="Courier New"/>
                <a:cs typeface="Courier New"/>
              </a:rPr>
              <a:t>e</a:t>
            </a:r>
            <a:r>
              <a:rPr sz="3600" spc="-14" baseline="4904" dirty="0">
                <a:latin typeface="Courier New"/>
                <a:cs typeface="Courier New"/>
              </a:rPr>
              <a:t>s(</a:t>
            </a:r>
            <a:r>
              <a:rPr sz="3600" spc="0" baseline="4904" dirty="0">
                <a:latin typeface="Courier New"/>
                <a:cs typeface="Courier New"/>
              </a:rPr>
              <a:t>syste</a:t>
            </a:r>
            <a:r>
              <a:rPr sz="3600" spc="-9" baseline="4904" dirty="0">
                <a:latin typeface="Courier New"/>
                <a:cs typeface="Courier New"/>
              </a:rPr>
              <a:t>m</a:t>
            </a:r>
            <a:r>
              <a:rPr sz="3600" spc="0" baseline="4904" dirty="0"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45885" y="2200585"/>
            <a:ext cx="262934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my(ar</a:t>
            </a:r>
            <a:r>
              <a:rPr sz="3600" spc="-9" baseline="4904" dirty="0">
                <a:latin typeface="Courier New"/>
                <a:cs typeface="Courier New"/>
              </a:rPr>
              <a:t>c</a:t>
            </a:r>
            <a:r>
              <a:rPr sz="3600" spc="-14" baseline="4904" dirty="0">
                <a:latin typeface="Courier New"/>
                <a:cs typeface="Courier New"/>
              </a:rPr>
              <a:t>he</a:t>
            </a:r>
            <a:r>
              <a:rPr sz="3600" spc="0" baseline="4904" dirty="0">
                <a:latin typeface="Courier New"/>
                <a:cs typeface="Courier New"/>
              </a:rPr>
              <a:t>nemy))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6642" y="2598827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1042" y="2598827"/>
            <a:ext cx="189687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g</a:t>
            </a:r>
            <a:r>
              <a:rPr sz="3600" spc="-9" baseline="4904" dirty="0">
                <a:latin typeface="Courier New"/>
                <a:cs typeface="Courier New"/>
              </a:rPr>
              <a:t>re</a:t>
            </a:r>
            <a:r>
              <a:rPr sz="3600" spc="0" baseline="4904" dirty="0">
                <a:latin typeface="Courier New"/>
                <a:cs typeface="Courier New"/>
              </a:rPr>
              <a:t>et(‘You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46626" y="2598827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78146" y="2598827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wr</a:t>
            </a:r>
            <a:r>
              <a:rPr sz="3600" spc="-9" baseline="4904" dirty="0">
                <a:latin typeface="Courier New"/>
                <a:cs typeface="Courier New"/>
              </a:rPr>
              <a:t>on</a:t>
            </a:r>
            <a:r>
              <a:rPr sz="3600" spc="0" baseline="4904" dirty="0">
                <a:latin typeface="Courier New"/>
                <a:cs typeface="Courier New"/>
              </a:rPr>
              <a:t>g!’)</a:t>
            </a:r>
            <a:endParaRPr sz="24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7492500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/>
          <p:nvPr/>
        </p:nvSpPr>
        <p:spPr>
          <a:xfrm>
            <a:off x="7943088" y="2660904"/>
            <a:ext cx="2639568" cy="195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96656" y="3653028"/>
            <a:ext cx="256031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05288" y="3947160"/>
            <a:ext cx="262127" cy="312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98042" y="233578"/>
            <a:ext cx="4337783" cy="1120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5897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Wh</a:t>
            </a:r>
            <a:r>
              <a:rPr sz="6600" spc="-3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 is </a:t>
            </a:r>
            <a:r>
              <a:rPr sz="6600" spc="9" baseline="3103" dirty="0">
                <a:latin typeface="Calibri Light"/>
                <a:cs typeface="Calibri Light"/>
              </a:rPr>
              <a:t>b</a:t>
            </a:r>
            <a:r>
              <a:rPr sz="6600" spc="0" baseline="3103" dirty="0">
                <a:latin typeface="Calibri Light"/>
                <a:cs typeface="Calibri Light"/>
              </a:rPr>
              <a:t>ias in</a:t>
            </a:r>
            <a:r>
              <a:rPr sz="6600" spc="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AI?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101725"/>
              </a:lnSpc>
              <a:spcBef>
                <a:spcPts val="545"/>
              </a:spcBef>
            </a:pPr>
            <a:r>
              <a:rPr sz="2800" spc="0" dirty="0">
                <a:latin typeface="Calibri"/>
                <a:cs typeface="Calibri"/>
              </a:rPr>
              <a:t>Exp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ic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t,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u</a:t>
            </a:r>
            <a:r>
              <a:rPr sz="2800" spc="0" dirty="0">
                <a:latin typeface="Calibri"/>
                <a:cs typeface="Calibri"/>
              </a:rPr>
              <a:t>le</a:t>
            </a:r>
            <a:r>
              <a:rPr sz="2800" spc="-4" dirty="0">
                <a:latin typeface="Calibri"/>
                <a:cs typeface="Calibri"/>
              </a:rPr>
              <a:t>-</a:t>
            </a:r>
            <a:r>
              <a:rPr sz="2800" spc="0" dirty="0">
                <a:latin typeface="Calibri"/>
                <a:cs typeface="Calibri"/>
              </a:rPr>
              <a:t>based</a:t>
            </a:r>
            <a:r>
              <a:rPr sz="2800" spc="2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AI: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9442" y="952298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6642" y="1415949"/>
            <a:ext cx="43693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5282" y="1415949"/>
            <a:ext cx="22628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see</a:t>
            </a:r>
            <a:r>
              <a:rPr sz="3600" spc="-14" baseline="4904" dirty="0">
                <a:latin typeface="Courier New"/>
                <a:cs typeface="Courier New"/>
              </a:rPr>
              <a:t>s</a:t>
            </a:r>
            <a:r>
              <a:rPr sz="3600" spc="-9" baseline="4904" dirty="0">
                <a:latin typeface="Courier New"/>
                <a:cs typeface="Courier New"/>
              </a:rPr>
              <a:t>(</a:t>
            </a:r>
            <a:r>
              <a:rPr sz="3600" spc="0" baseline="4904" dirty="0">
                <a:latin typeface="Courier New"/>
                <a:cs typeface="Courier New"/>
              </a:rPr>
              <a:t>system,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46626" y="1415949"/>
            <a:ext cx="61984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me)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6642" y="1809141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41042" y="1809141"/>
            <a:ext cx="207822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o</a:t>
            </a:r>
            <a:r>
              <a:rPr sz="3600" spc="-9" baseline="4904" dirty="0">
                <a:latin typeface="Courier New"/>
                <a:cs typeface="Courier New"/>
              </a:rPr>
              <a:t>ut</a:t>
            </a:r>
            <a:r>
              <a:rPr sz="3600" spc="0" baseline="4904" dirty="0">
                <a:latin typeface="Courier New"/>
                <a:cs typeface="Courier New"/>
              </a:rPr>
              <a:t>put(‘Y</a:t>
            </a:r>
            <a:r>
              <a:rPr sz="3600" spc="-9" baseline="4904" dirty="0">
                <a:latin typeface="Courier New"/>
                <a:cs typeface="Courier New"/>
              </a:rPr>
              <a:t>o</a:t>
            </a:r>
            <a:r>
              <a:rPr sz="3600" spc="0" baseline="4904" dirty="0">
                <a:latin typeface="Courier New"/>
                <a:cs typeface="Courier New"/>
              </a:rPr>
              <a:t>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29506" y="1809141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61026" y="1809141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r</a:t>
            </a:r>
            <a:r>
              <a:rPr sz="3600" spc="-9" baseline="4904" dirty="0">
                <a:latin typeface="Courier New"/>
                <a:cs typeface="Courier New"/>
              </a:rPr>
              <a:t>ig</a:t>
            </a:r>
            <a:r>
              <a:rPr sz="3600" spc="0" baseline="4904" dirty="0">
                <a:latin typeface="Courier New"/>
                <a:cs typeface="Courier New"/>
              </a:rPr>
              <a:t>ht!’)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6642" y="2200585"/>
            <a:ext cx="43735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5831" y="2200585"/>
            <a:ext cx="226184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</a:t>
            </a:r>
            <a:r>
              <a:rPr sz="3600" spc="-9" baseline="4904" dirty="0">
                <a:latin typeface="Courier New"/>
                <a:cs typeface="Courier New"/>
              </a:rPr>
              <a:t>e</a:t>
            </a:r>
            <a:r>
              <a:rPr sz="3600" spc="-14" baseline="4904" dirty="0">
                <a:latin typeface="Courier New"/>
                <a:cs typeface="Courier New"/>
              </a:rPr>
              <a:t>s(</a:t>
            </a:r>
            <a:r>
              <a:rPr sz="3600" spc="0" baseline="4904" dirty="0">
                <a:latin typeface="Courier New"/>
                <a:cs typeface="Courier New"/>
              </a:rPr>
              <a:t>syste</a:t>
            </a:r>
            <a:r>
              <a:rPr sz="3600" spc="-9" baseline="4904" dirty="0">
                <a:latin typeface="Courier New"/>
                <a:cs typeface="Courier New"/>
              </a:rPr>
              <a:t>m</a:t>
            </a:r>
            <a:r>
              <a:rPr sz="3600" spc="0" baseline="4904" dirty="0"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45885" y="2200585"/>
            <a:ext cx="262934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my(ar</a:t>
            </a:r>
            <a:r>
              <a:rPr sz="3600" spc="-9" baseline="4904" dirty="0">
                <a:latin typeface="Courier New"/>
                <a:cs typeface="Courier New"/>
              </a:rPr>
              <a:t>c</a:t>
            </a:r>
            <a:r>
              <a:rPr sz="3600" spc="-14" baseline="4904" dirty="0">
                <a:latin typeface="Courier New"/>
                <a:cs typeface="Courier New"/>
              </a:rPr>
              <a:t>he</a:t>
            </a:r>
            <a:r>
              <a:rPr sz="3600" spc="0" baseline="4904" dirty="0">
                <a:latin typeface="Courier New"/>
                <a:cs typeface="Courier New"/>
              </a:rPr>
              <a:t>nemy))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6642" y="2598827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41042" y="2598827"/>
            <a:ext cx="189687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g</a:t>
            </a:r>
            <a:r>
              <a:rPr sz="3600" spc="-9" baseline="4904" dirty="0">
                <a:latin typeface="Courier New"/>
                <a:cs typeface="Courier New"/>
              </a:rPr>
              <a:t>re</a:t>
            </a:r>
            <a:r>
              <a:rPr sz="3600" spc="0" baseline="4904" dirty="0">
                <a:latin typeface="Courier New"/>
                <a:cs typeface="Courier New"/>
              </a:rPr>
              <a:t>et(‘You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6626" y="2598827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8146" y="2598827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wr</a:t>
            </a:r>
            <a:r>
              <a:rPr sz="3600" spc="-9" baseline="4904" dirty="0">
                <a:latin typeface="Courier New"/>
                <a:cs typeface="Courier New"/>
              </a:rPr>
              <a:t>on</a:t>
            </a:r>
            <a:r>
              <a:rPr sz="3600" spc="0" baseline="4904" dirty="0">
                <a:latin typeface="Courier New"/>
                <a:cs typeface="Courier New"/>
              </a:rPr>
              <a:t>g!’)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9442" y="3034964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042" y="3056381"/>
            <a:ext cx="164219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‘b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k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59" baseline="2925" dirty="0">
                <a:latin typeface="Calibri"/>
                <a:cs typeface="Calibri"/>
              </a:rPr>
              <a:t>o</a:t>
            </a:r>
            <a:r>
              <a:rPr sz="4200" spc="69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’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7858" y="3056381"/>
            <a:ext cx="181044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shal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w</a:t>
            </a:r>
            <a:r>
              <a:rPr sz="4200" spc="-7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2378" y="3056381"/>
            <a:ext cx="75156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8014" y="3056381"/>
            <a:ext cx="452220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9442" y="5080306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8042" y="5101742"/>
            <a:ext cx="1642412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‘</a:t>
            </a:r>
            <a:r>
              <a:rPr sz="4200" spc="-9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lack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64" baseline="2925" dirty="0">
                <a:latin typeface="Calibri"/>
                <a:cs typeface="Calibri"/>
              </a:rPr>
              <a:t>o</a:t>
            </a:r>
            <a:r>
              <a:rPr sz="4200" spc="69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’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547751" y="5101742"/>
            <a:ext cx="1438457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deep N</a:t>
            </a:r>
            <a:r>
              <a:rPr sz="4200" spc="-14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26742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1315212" y="3576828"/>
            <a:ext cx="525780" cy="58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5212" y="4259580"/>
            <a:ext cx="525780" cy="58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36293" y="3860292"/>
            <a:ext cx="653161" cy="322960"/>
          </a:xfrm>
          <a:custGeom>
            <a:avLst/>
            <a:gdLst/>
            <a:ahLst/>
            <a:cxnLst/>
            <a:rect l="l" t="t" r="r" b="b"/>
            <a:pathLst>
              <a:path w="653161" h="322960">
                <a:moveTo>
                  <a:pt x="590423" y="305561"/>
                </a:moveTo>
                <a:lnTo>
                  <a:pt x="578912" y="300050"/>
                </a:lnTo>
                <a:lnTo>
                  <a:pt x="567944" y="322960"/>
                </a:lnTo>
                <a:lnTo>
                  <a:pt x="653161" y="321563"/>
                </a:lnTo>
                <a:lnTo>
                  <a:pt x="590423" y="305561"/>
                </a:lnTo>
                <a:close/>
              </a:path>
              <a:path w="653161" h="322960">
                <a:moveTo>
                  <a:pt x="601344" y="282701"/>
                </a:moveTo>
                <a:lnTo>
                  <a:pt x="600837" y="254253"/>
                </a:lnTo>
                <a:lnTo>
                  <a:pt x="589852" y="277199"/>
                </a:lnTo>
                <a:lnTo>
                  <a:pt x="601344" y="282701"/>
                </a:lnTo>
                <a:close/>
              </a:path>
              <a:path w="653161" h="322960">
                <a:moveTo>
                  <a:pt x="10921" y="0"/>
                </a:moveTo>
                <a:lnTo>
                  <a:pt x="0" y="22859"/>
                </a:lnTo>
                <a:lnTo>
                  <a:pt x="578912" y="300050"/>
                </a:lnTo>
                <a:lnTo>
                  <a:pt x="590423" y="305561"/>
                </a:lnTo>
                <a:lnTo>
                  <a:pt x="653161" y="321563"/>
                </a:lnTo>
                <a:lnTo>
                  <a:pt x="600837" y="254253"/>
                </a:lnTo>
                <a:lnTo>
                  <a:pt x="601344" y="282701"/>
                </a:lnTo>
                <a:lnTo>
                  <a:pt x="589852" y="277199"/>
                </a:lnTo>
                <a:lnTo>
                  <a:pt x="1092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35404" y="4181094"/>
            <a:ext cx="654050" cy="384301"/>
          </a:xfrm>
          <a:custGeom>
            <a:avLst/>
            <a:gdLst/>
            <a:ahLst/>
            <a:cxnLst/>
            <a:rect l="l" t="t" r="r" b="b"/>
            <a:pathLst>
              <a:path w="654050" h="384301">
                <a:moveTo>
                  <a:pt x="0" y="362203"/>
                </a:moveTo>
                <a:lnTo>
                  <a:pt x="12700" y="384301"/>
                </a:lnTo>
                <a:lnTo>
                  <a:pt x="594331" y="49057"/>
                </a:lnTo>
                <a:lnTo>
                  <a:pt x="605408" y="42671"/>
                </a:lnTo>
                <a:lnTo>
                  <a:pt x="607059" y="71119"/>
                </a:lnTo>
                <a:lnTo>
                  <a:pt x="654050" y="0"/>
                </a:lnTo>
                <a:lnTo>
                  <a:pt x="592708" y="20700"/>
                </a:lnTo>
                <a:lnTo>
                  <a:pt x="581648" y="27073"/>
                </a:lnTo>
                <a:lnTo>
                  <a:pt x="0" y="362203"/>
                </a:lnTo>
                <a:close/>
              </a:path>
              <a:path w="654050" h="384301">
                <a:moveTo>
                  <a:pt x="592708" y="20700"/>
                </a:moveTo>
                <a:lnTo>
                  <a:pt x="654050" y="0"/>
                </a:lnTo>
                <a:lnTo>
                  <a:pt x="568959" y="5079"/>
                </a:lnTo>
                <a:lnTo>
                  <a:pt x="581648" y="27073"/>
                </a:lnTo>
                <a:lnTo>
                  <a:pt x="592708" y="20700"/>
                </a:lnTo>
                <a:close/>
              </a:path>
              <a:path w="654050" h="384301">
                <a:moveTo>
                  <a:pt x="607059" y="71119"/>
                </a:moveTo>
                <a:lnTo>
                  <a:pt x="605408" y="42671"/>
                </a:lnTo>
                <a:lnTo>
                  <a:pt x="594331" y="49057"/>
                </a:lnTo>
                <a:lnTo>
                  <a:pt x="607059" y="71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488692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88692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08248" y="3424428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0" y="1513332"/>
                </a:moveTo>
                <a:lnTo>
                  <a:pt x="304800" y="1513332"/>
                </a:lnTo>
                <a:lnTo>
                  <a:pt x="304800" y="0"/>
                </a:lnTo>
                <a:lnTo>
                  <a:pt x="0" y="0"/>
                </a:lnTo>
                <a:lnTo>
                  <a:pt x="0" y="15133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08248" y="3424428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0" y="1513332"/>
                </a:moveTo>
                <a:lnTo>
                  <a:pt x="304800" y="1513332"/>
                </a:lnTo>
                <a:lnTo>
                  <a:pt x="304800" y="0"/>
                </a:lnTo>
                <a:lnTo>
                  <a:pt x="0" y="0"/>
                </a:lnTo>
                <a:lnTo>
                  <a:pt x="0" y="151333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86656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86656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93492" y="4142231"/>
            <a:ext cx="715263" cy="76200"/>
          </a:xfrm>
          <a:custGeom>
            <a:avLst/>
            <a:gdLst/>
            <a:ahLst/>
            <a:cxnLst/>
            <a:rect l="l" t="t" r="r" b="b"/>
            <a:pathLst>
              <a:path w="715263" h="76200">
                <a:moveTo>
                  <a:pt x="651763" y="44450"/>
                </a:moveTo>
                <a:lnTo>
                  <a:pt x="639063" y="44450"/>
                </a:lnTo>
                <a:lnTo>
                  <a:pt x="639063" y="76200"/>
                </a:lnTo>
                <a:lnTo>
                  <a:pt x="715263" y="38100"/>
                </a:lnTo>
                <a:lnTo>
                  <a:pt x="651763" y="44450"/>
                </a:lnTo>
                <a:close/>
              </a:path>
              <a:path w="715263" h="76200">
                <a:moveTo>
                  <a:pt x="651763" y="31750"/>
                </a:moveTo>
                <a:lnTo>
                  <a:pt x="639063" y="0"/>
                </a:lnTo>
                <a:lnTo>
                  <a:pt x="639064" y="31749"/>
                </a:lnTo>
                <a:lnTo>
                  <a:pt x="651763" y="31750"/>
                </a:lnTo>
                <a:close/>
              </a:path>
              <a:path w="715263" h="76200">
                <a:moveTo>
                  <a:pt x="0" y="31750"/>
                </a:moveTo>
                <a:lnTo>
                  <a:pt x="0" y="44450"/>
                </a:lnTo>
                <a:lnTo>
                  <a:pt x="651763" y="44450"/>
                </a:lnTo>
                <a:lnTo>
                  <a:pt x="715263" y="38100"/>
                </a:lnTo>
                <a:lnTo>
                  <a:pt x="639063" y="0"/>
                </a:lnTo>
                <a:lnTo>
                  <a:pt x="651763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13048" y="4142231"/>
            <a:ext cx="673862" cy="76200"/>
          </a:xfrm>
          <a:custGeom>
            <a:avLst/>
            <a:gdLst/>
            <a:ahLst/>
            <a:cxnLst/>
            <a:rect l="l" t="t" r="r" b="b"/>
            <a:pathLst>
              <a:path w="673862" h="76200">
                <a:moveTo>
                  <a:pt x="610362" y="44450"/>
                </a:moveTo>
                <a:lnTo>
                  <a:pt x="597661" y="44450"/>
                </a:lnTo>
                <a:lnTo>
                  <a:pt x="597662" y="76200"/>
                </a:lnTo>
                <a:lnTo>
                  <a:pt x="673862" y="38100"/>
                </a:lnTo>
                <a:lnTo>
                  <a:pt x="610362" y="44450"/>
                </a:lnTo>
                <a:close/>
              </a:path>
              <a:path w="673862" h="76200">
                <a:moveTo>
                  <a:pt x="610362" y="31750"/>
                </a:moveTo>
                <a:lnTo>
                  <a:pt x="597662" y="0"/>
                </a:lnTo>
                <a:lnTo>
                  <a:pt x="597662" y="31749"/>
                </a:lnTo>
                <a:lnTo>
                  <a:pt x="610362" y="31750"/>
                </a:lnTo>
                <a:close/>
              </a:path>
              <a:path w="673862" h="76200">
                <a:moveTo>
                  <a:pt x="0" y="31750"/>
                </a:moveTo>
                <a:lnTo>
                  <a:pt x="0" y="44450"/>
                </a:lnTo>
                <a:lnTo>
                  <a:pt x="610362" y="44450"/>
                </a:lnTo>
                <a:lnTo>
                  <a:pt x="673862" y="38100"/>
                </a:lnTo>
                <a:lnTo>
                  <a:pt x="597662" y="0"/>
                </a:lnTo>
                <a:lnTo>
                  <a:pt x="610362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84471" y="3719322"/>
            <a:ext cx="607187" cy="472439"/>
          </a:xfrm>
          <a:custGeom>
            <a:avLst/>
            <a:gdLst/>
            <a:ahLst/>
            <a:cxnLst/>
            <a:rect l="l" t="t" r="r" b="b"/>
            <a:pathLst>
              <a:path w="607187" h="472439">
                <a:moveTo>
                  <a:pt x="0" y="452373"/>
                </a:moveTo>
                <a:lnTo>
                  <a:pt x="15493" y="472439"/>
                </a:lnTo>
                <a:lnTo>
                  <a:pt x="554625" y="56620"/>
                </a:lnTo>
                <a:lnTo>
                  <a:pt x="564641" y="48894"/>
                </a:lnTo>
                <a:lnTo>
                  <a:pt x="570102" y="76707"/>
                </a:lnTo>
                <a:lnTo>
                  <a:pt x="607187" y="0"/>
                </a:lnTo>
                <a:lnTo>
                  <a:pt x="549148" y="28701"/>
                </a:lnTo>
                <a:lnTo>
                  <a:pt x="539091" y="36460"/>
                </a:lnTo>
                <a:lnTo>
                  <a:pt x="0" y="452373"/>
                </a:lnTo>
                <a:close/>
              </a:path>
              <a:path w="607187" h="472439">
                <a:moveTo>
                  <a:pt x="549148" y="28701"/>
                </a:moveTo>
                <a:lnTo>
                  <a:pt x="607187" y="0"/>
                </a:lnTo>
                <a:lnTo>
                  <a:pt x="523620" y="16382"/>
                </a:lnTo>
                <a:lnTo>
                  <a:pt x="539091" y="36460"/>
                </a:lnTo>
                <a:lnTo>
                  <a:pt x="549148" y="28701"/>
                </a:lnTo>
                <a:close/>
              </a:path>
              <a:path w="607187" h="472439">
                <a:moveTo>
                  <a:pt x="570102" y="76707"/>
                </a:moveTo>
                <a:lnTo>
                  <a:pt x="564641" y="48894"/>
                </a:lnTo>
                <a:lnTo>
                  <a:pt x="554625" y="56620"/>
                </a:lnTo>
                <a:lnTo>
                  <a:pt x="570102" y="7670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85868" y="4170045"/>
            <a:ext cx="605790" cy="353187"/>
          </a:xfrm>
          <a:custGeom>
            <a:avLst/>
            <a:gdLst/>
            <a:ahLst/>
            <a:cxnLst/>
            <a:rect l="l" t="t" r="r" b="b"/>
            <a:pathLst>
              <a:path w="605790" h="353187">
                <a:moveTo>
                  <a:pt x="544322" y="332739"/>
                </a:moveTo>
                <a:lnTo>
                  <a:pt x="533304" y="326452"/>
                </a:lnTo>
                <a:lnTo>
                  <a:pt x="520700" y="348487"/>
                </a:lnTo>
                <a:lnTo>
                  <a:pt x="605790" y="353186"/>
                </a:lnTo>
                <a:lnTo>
                  <a:pt x="544322" y="332739"/>
                </a:lnTo>
                <a:close/>
              </a:path>
              <a:path w="605790" h="353187">
                <a:moveTo>
                  <a:pt x="558546" y="282320"/>
                </a:moveTo>
                <a:lnTo>
                  <a:pt x="545904" y="304421"/>
                </a:lnTo>
                <a:lnTo>
                  <a:pt x="557022" y="310768"/>
                </a:lnTo>
                <a:lnTo>
                  <a:pt x="558546" y="282320"/>
                </a:lnTo>
                <a:close/>
              </a:path>
              <a:path w="605790" h="353187">
                <a:moveTo>
                  <a:pt x="12700" y="0"/>
                </a:moveTo>
                <a:lnTo>
                  <a:pt x="0" y="22097"/>
                </a:lnTo>
                <a:lnTo>
                  <a:pt x="533304" y="326452"/>
                </a:lnTo>
                <a:lnTo>
                  <a:pt x="544322" y="332739"/>
                </a:lnTo>
                <a:lnTo>
                  <a:pt x="605790" y="353186"/>
                </a:lnTo>
                <a:lnTo>
                  <a:pt x="558546" y="282320"/>
                </a:lnTo>
                <a:lnTo>
                  <a:pt x="557022" y="310768"/>
                </a:lnTo>
                <a:lnTo>
                  <a:pt x="545904" y="304421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43088" y="2660904"/>
            <a:ext cx="2639568" cy="1950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96656" y="3653028"/>
            <a:ext cx="256031" cy="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05288" y="3947160"/>
            <a:ext cx="262127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98042" y="233578"/>
            <a:ext cx="4337783" cy="1120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5897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Wh</a:t>
            </a:r>
            <a:r>
              <a:rPr sz="6600" spc="-3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 is </a:t>
            </a:r>
            <a:r>
              <a:rPr sz="6600" spc="9" baseline="3103" dirty="0">
                <a:latin typeface="Calibri Light"/>
                <a:cs typeface="Calibri Light"/>
              </a:rPr>
              <a:t>b</a:t>
            </a:r>
            <a:r>
              <a:rPr sz="6600" spc="0" baseline="3103" dirty="0">
                <a:latin typeface="Calibri Light"/>
                <a:cs typeface="Calibri Light"/>
              </a:rPr>
              <a:t>ias in</a:t>
            </a:r>
            <a:r>
              <a:rPr sz="6600" spc="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AI?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101725"/>
              </a:lnSpc>
              <a:spcBef>
                <a:spcPts val="545"/>
              </a:spcBef>
            </a:pPr>
            <a:r>
              <a:rPr sz="2800" spc="0" dirty="0">
                <a:latin typeface="Calibri"/>
                <a:cs typeface="Calibri"/>
              </a:rPr>
              <a:t>Exp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ic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t,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u</a:t>
            </a:r>
            <a:r>
              <a:rPr sz="2800" spc="0" dirty="0">
                <a:latin typeface="Calibri"/>
                <a:cs typeface="Calibri"/>
              </a:rPr>
              <a:t>le</a:t>
            </a:r>
            <a:r>
              <a:rPr sz="2800" spc="-4" dirty="0">
                <a:latin typeface="Calibri"/>
                <a:cs typeface="Calibri"/>
              </a:rPr>
              <a:t>-</a:t>
            </a:r>
            <a:r>
              <a:rPr sz="2800" spc="0" dirty="0">
                <a:latin typeface="Calibri"/>
                <a:cs typeface="Calibri"/>
              </a:rPr>
              <a:t>based</a:t>
            </a:r>
            <a:r>
              <a:rPr sz="2800" spc="2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AI: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9442" y="952298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26642" y="1415949"/>
            <a:ext cx="43693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75282" y="1415949"/>
            <a:ext cx="22628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see</a:t>
            </a:r>
            <a:r>
              <a:rPr sz="3600" spc="-14" baseline="4904" dirty="0">
                <a:latin typeface="Courier New"/>
                <a:cs typeface="Courier New"/>
              </a:rPr>
              <a:t>s</a:t>
            </a:r>
            <a:r>
              <a:rPr sz="3600" spc="-9" baseline="4904" dirty="0">
                <a:latin typeface="Courier New"/>
                <a:cs typeface="Courier New"/>
              </a:rPr>
              <a:t>(</a:t>
            </a:r>
            <a:r>
              <a:rPr sz="3600" spc="0" baseline="4904" dirty="0">
                <a:latin typeface="Courier New"/>
                <a:cs typeface="Courier New"/>
              </a:rPr>
              <a:t>system,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46626" y="1415949"/>
            <a:ext cx="61984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me)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6642" y="1809141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41042" y="1809141"/>
            <a:ext cx="207822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o</a:t>
            </a:r>
            <a:r>
              <a:rPr sz="3600" spc="-9" baseline="4904" dirty="0">
                <a:latin typeface="Courier New"/>
                <a:cs typeface="Courier New"/>
              </a:rPr>
              <a:t>ut</a:t>
            </a:r>
            <a:r>
              <a:rPr sz="3600" spc="0" baseline="4904" dirty="0">
                <a:latin typeface="Courier New"/>
                <a:cs typeface="Courier New"/>
              </a:rPr>
              <a:t>put(‘Y</a:t>
            </a:r>
            <a:r>
              <a:rPr sz="3600" spc="-9" baseline="4904" dirty="0">
                <a:latin typeface="Courier New"/>
                <a:cs typeface="Courier New"/>
              </a:rPr>
              <a:t>o</a:t>
            </a:r>
            <a:r>
              <a:rPr sz="3600" spc="0" baseline="4904" dirty="0">
                <a:latin typeface="Courier New"/>
                <a:cs typeface="Courier New"/>
              </a:rPr>
              <a:t>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29506" y="1809141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61026" y="1809141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r</a:t>
            </a:r>
            <a:r>
              <a:rPr sz="3600" spc="-9" baseline="4904" dirty="0">
                <a:latin typeface="Courier New"/>
                <a:cs typeface="Courier New"/>
              </a:rPr>
              <a:t>ig</a:t>
            </a:r>
            <a:r>
              <a:rPr sz="3600" spc="0" baseline="4904" dirty="0">
                <a:latin typeface="Courier New"/>
                <a:cs typeface="Courier New"/>
              </a:rPr>
              <a:t>ht!’)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6642" y="2200585"/>
            <a:ext cx="43735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75831" y="2200585"/>
            <a:ext cx="226184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</a:t>
            </a:r>
            <a:r>
              <a:rPr sz="3600" spc="-9" baseline="4904" dirty="0">
                <a:latin typeface="Courier New"/>
                <a:cs typeface="Courier New"/>
              </a:rPr>
              <a:t>e</a:t>
            </a:r>
            <a:r>
              <a:rPr sz="3600" spc="-14" baseline="4904" dirty="0">
                <a:latin typeface="Courier New"/>
                <a:cs typeface="Courier New"/>
              </a:rPr>
              <a:t>s(</a:t>
            </a:r>
            <a:r>
              <a:rPr sz="3600" spc="0" baseline="4904" dirty="0">
                <a:latin typeface="Courier New"/>
                <a:cs typeface="Courier New"/>
              </a:rPr>
              <a:t>syste</a:t>
            </a:r>
            <a:r>
              <a:rPr sz="3600" spc="-9" baseline="4904" dirty="0">
                <a:latin typeface="Courier New"/>
                <a:cs typeface="Courier New"/>
              </a:rPr>
              <a:t>m</a:t>
            </a:r>
            <a:r>
              <a:rPr sz="3600" spc="0" baseline="4904" dirty="0"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45885" y="2200585"/>
            <a:ext cx="262934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my(ar</a:t>
            </a:r>
            <a:r>
              <a:rPr sz="3600" spc="-9" baseline="4904" dirty="0">
                <a:latin typeface="Courier New"/>
                <a:cs typeface="Courier New"/>
              </a:rPr>
              <a:t>c</a:t>
            </a:r>
            <a:r>
              <a:rPr sz="3600" spc="-14" baseline="4904" dirty="0">
                <a:latin typeface="Courier New"/>
                <a:cs typeface="Courier New"/>
              </a:rPr>
              <a:t>he</a:t>
            </a:r>
            <a:r>
              <a:rPr sz="3600" spc="0" baseline="4904" dirty="0">
                <a:latin typeface="Courier New"/>
                <a:cs typeface="Courier New"/>
              </a:rPr>
              <a:t>nemy))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6642" y="2598827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41042" y="2598827"/>
            <a:ext cx="189687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g</a:t>
            </a:r>
            <a:r>
              <a:rPr sz="3600" spc="-9" baseline="4904" dirty="0">
                <a:latin typeface="Courier New"/>
                <a:cs typeface="Courier New"/>
              </a:rPr>
              <a:t>re</a:t>
            </a:r>
            <a:r>
              <a:rPr sz="3600" spc="0" baseline="4904" dirty="0">
                <a:latin typeface="Courier New"/>
                <a:cs typeface="Courier New"/>
              </a:rPr>
              <a:t>et(‘You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46626" y="2598827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78146" y="2598827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wr</a:t>
            </a:r>
            <a:r>
              <a:rPr sz="3600" spc="-9" baseline="4904" dirty="0">
                <a:latin typeface="Courier New"/>
                <a:cs typeface="Courier New"/>
              </a:rPr>
              <a:t>on</a:t>
            </a:r>
            <a:r>
              <a:rPr sz="3600" spc="0" baseline="4904" dirty="0">
                <a:latin typeface="Courier New"/>
                <a:cs typeface="Courier New"/>
              </a:rPr>
              <a:t>g!’)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9442" y="3034964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8042" y="3056381"/>
            <a:ext cx="164219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‘b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k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59" baseline="2925" dirty="0">
                <a:latin typeface="Calibri"/>
                <a:cs typeface="Calibri"/>
              </a:rPr>
              <a:t>o</a:t>
            </a:r>
            <a:r>
              <a:rPr sz="4200" spc="69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’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47858" y="3056381"/>
            <a:ext cx="181044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shal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w</a:t>
            </a:r>
            <a:r>
              <a:rPr sz="4200" spc="-7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62378" y="3056381"/>
            <a:ext cx="751563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8014" y="3056381"/>
            <a:ext cx="452220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05069" y="3624091"/>
            <a:ext cx="19719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2700" spc="0" baseline="4904" dirty="0">
                <a:latin typeface="Courier New"/>
                <a:cs typeface="Courier New"/>
              </a:rPr>
              <a:t>You</a:t>
            </a:r>
            <a:r>
              <a:rPr sz="2700" spc="-14" baseline="4904" dirty="0">
                <a:latin typeface="Courier New"/>
                <a:cs typeface="Courier New"/>
              </a:rPr>
              <a:t> a</a:t>
            </a:r>
            <a:r>
              <a:rPr sz="2700" spc="0" baseline="4904" dirty="0">
                <a:latin typeface="Courier New"/>
                <a:cs typeface="Courier New"/>
              </a:rPr>
              <a:t>re</a:t>
            </a:r>
            <a:r>
              <a:rPr sz="2700" spc="-14" baseline="4904" dirty="0">
                <a:latin typeface="Courier New"/>
                <a:cs typeface="Courier New"/>
              </a:rPr>
              <a:t> </a:t>
            </a:r>
            <a:r>
              <a:rPr sz="2700" spc="0" baseline="4904" dirty="0">
                <a:latin typeface="Courier New"/>
                <a:cs typeface="Courier New"/>
              </a:rPr>
              <a:t>r</a:t>
            </a:r>
            <a:r>
              <a:rPr sz="2700" spc="-14" baseline="4904" dirty="0">
                <a:latin typeface="Courier New"/>
                <a:cs typeface="Courier New"/>
              </a:rPr>
              <a:t>ig</a:t>
            </a:r>
            <a:r>
              <a:rPr sz="2700" spc="0" baseline="4904" dirty="0">
                <a:latin typeface="Courier New"/>
                <a:cs typeface="Courier New"/>
              </a:rPr>
              <a:t>ht!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0263" y="4420000"/>
            <a:ext cx="19719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2700" spc="0" baseline="4904" dirty="0">
                <a:latin typeface="Courier New"/>
                <a:cs typeface="Courier New"/>
              </a:rPr>
              <a:t>You</a:t>
            </a:r>
            <a:r>
              <a:rPr sz="2700" spc="-14" baseline="4904" dirty="0">
                <a:latin typeface="Courier New"/>
                <a:cs typeface="Courier New"/>
              </a:rPr>
              <a:t> a</a:t>
            </a:r>
            <a:r>
              <a:rPr sz="2700" spc="0" baseline="4904" dirty="0">
                <a:latin typeface="Courier New"/>
                <a:cs typeface="Courier New"/>
              </a:rPr>
              <a:t>re</a:t>
            </a:r>
            <a:r>
              <a:rPr sz="2700" spc="-14" baseline="4904" dirty="0">
                <a:latin typeface="Courier New"/>
                <a:cs typeface="Courier New"/>
              </a:rPr>
              <a:t> </a:t>
            </a:r>
            <a:r>
              <a:rPr sz="2700" spc="0" baseline="4904" dirty="0">
                <a:latin typeface="Courier New"/>
                <a:cs typeface="Courier New"/>
              </a:rPr>
              <a:t>w</a:t>
            </a:r>
            <a:r>
              <a:rPr sz="2700" spc="-14" baseline="4904" dirty="0">
                <a:latin typeface="Courier New"/>
                <a:cs typeface="Courier New"/>
              </a:rPr>
              <a:t>ro</a:t>
            </a:r>
            <a:r>
              <a:rPr sz="2700" spc="0" baseline="4904" dirty="0">
                <a:latin typeface="Courier New"/>
                <a:cs typeface="Courier New"/>
              </a:rPr>
              <a:t>ng!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442" y="5080306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8042" y="5101742"/>
            <a:ext cx="1642412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‘</a:t>
            </a:r>
            <a:r>
              <a:rPr sz="4200" spc="-9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lack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64" baseline="2925" dirty="0">
                <a:latin typeface="Calibri"/>
                <a:cs typeface="Calibri"/>
              </a:rPr>
              <a:t>o</a:t>
            </a:r>
            <a:r>
              <a:rPr sz="4200" spc="69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’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7751" y="5101742"/>
            <a:ext cx="1438457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deep N</a:t>
            </a:r>
            <a:r>
              <a:rPr sz="4200" spc="-14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5400000">
            <a:off x="4264038" y="4058270"/>
            <a:ext cx="748002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5400000">
            <a:off x="3020951" y="4058370"/>
            <a:ext cx="1276852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dden</a:t>
            </a:r>
            <a:r>
              <a:rPr sz="2700" spc="29" baseline="30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34" baseline="303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-25" baseline="303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 rot="5400000">
            <a:off x="2335074" y="4058667"/>
            <a:ext cx="608225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700" b="1" spc="9" baseline="3034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700" b="1" spc="4" baseline="3034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70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6656" y="3576828"/>
            <a:ext cx="304800" cy="1208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488692" y="3576828"/>
            <a:ext cx="304800" cy="1208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508248" y="3424428"/>
            <a:ext cx="304800" cy="1513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414383021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differences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1" y="990601"/>
            <a:ext cx="11221844" cy="53098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000" dirty="0">
                <a:solidFill>
                  <a:schemeClr val="bg1"/>
                </a:solidFill>
              </a:rPr>
              <a:t>Assumptions are specific, individual beliefs, whereas biases are broader, systemic predispositions.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chemeClr val="bg1"/>
                </a:solidFill>
              </a:rPr>
              <a:t>Assumptions can be corrected with evidence, whereas biases often require self-awareness and intentional effort to overcome.</a:t>
            </a:r>
          </a:p>
          <a:p>
            <a:pPr marL="514350" indent="-514350">
              <a:buAutoNum type="arabicPeriod"/>
            </a:pPr>
            <a:r>
              <a:rPr lang="en-US" sz="3000" dirty="0">
                <a:solidFill>
                  <a:schemeClr val="bg1"/>
                </a:solidFill>
              </a:rPr>
              <a:t>Assumptions might be harmless, whereas biases can lead to harmful consequences.</a:t>
            </a:r>
          </a:p>
        </p:txBody>
      </p:sp>
    </p:spTree>
    <p:extLst>
      <p:ext uri="{BB962C8B-B14F-4D97-AF65-F5344CB8AC3E}">
        <p14:creationId xmlns:p14="http://schemas.microsoft.com/office/powerpoint/2010/main" val="421263880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1315212" y="3576828"/>
            <a:ext cx="525780" cy="58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5212" y="4259580"/>
            <a:ext cx="525780" cy="58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36293" y="3860292"/>
            <a:ext cx="653161" cy="322960"/>
          </a:xfrm>
          <a:custGeom>
            <a:avLst/>
            <a:gdLst/>
            <a:ahLst/>
            <a:cxnLst/>
            <a:rect l="l" t="t" r="r" b="b"/>
            <a:pathLst>
              <a:path w="653161" h="322960">
                <a:moveTo>
                  <a:pt x="590423" y="305561"/>
                </a:moveTo>
                <a:lnTo>
                  <a:pt x="578912" y="300050"/>
                </a:lnTo>
                <a:lnTo>
                  <a:pt x="567944" y="322960"/>
                </a:lnTo>
                <a:lnTo>
                  <a:pt x="653161" y="321563"/>
                </a:lnTo>
                <a:lnTo>
                  <a:pt x="590423" y="305561"/>
                </a:lnTo>
                <a:close/>
              </a:path>
              <a:path w="653161" h="322960">
                <a:moveTo>
                  <a:pt x="601344" y="282701"/>
                </a:moveTo>
                <a:lnTo>
                  <a:pt x="600837" y="254253"/>
                </a:lnTo>
                <a:lnTo>
                  <a:pt x="589852" y="277199"/>
                </a:lnTo>
                <a:lnTo>
                  <a:pt x="601344" y="282701"/>
                </a:lnTo>
                <a:close/>
              </a:path>
              <a:path w="653161" h="322960">
                <a:moveTo>
                  <a:pt x="10921" y="0"/>
                </a:moveTo>
                <a:lnTo>
                  <a:pt x="0" y="22859"/>
                </a:lnTo>
                <a:lnTo>
                  <a:pt x="578912" y="300050"/>
                </a:lnTo>
                <a:lnTo>
                  <a:pt x="590423" y="305561"/>
                </a:lnTo>
                <a:lnTo>
                  <a:pt x="653161" y="321563"/>
                </a:lnTo>
                <a:lnTo>
                  <a:pt x="600837" y="254253"/>
                </a:lnTo>
                <a:lnTo>
                  <a:pt x="601344" y="282701"/>
                </a:lnTo>
                <a:lnTo>
                  <a:pt x="589852" y="277199"/>
                </a:lnTo>
                <a:lnTo>
                  <a:pt x="1092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35404" y="4181094"/>
            <a:ext cx="654050" cy="384301"/>
          </a:xfrm>
          <a:custGeom>
            <a:avLst/>
            <a:gdLst/>
            <a:ahLst/>
            <a:cxnLst/>
            <a:rect l="l" t="t" r="r" b="b"/>
            <a:pathLst>
              <a:path w="654050" h="384301">
                <a:moveTo>
                  <a:pt x="0" y="362203"/>
                </a:moveTo>
                <a:lnTo>
                  <a:pt x="12700" y="384301"/>
                </a:lnTo>
                <a:lnTo>
                  <a:pt x="594331" y="49057"/>
                </a:lnTo>
                <a:lnTo>
                  <a:pt x="605408" y="42671"/>
                </a:lnTo>
                <a:lnTo>
                  <a:pt x="607059" y="71119"/>
                </a:lnTo>
                <a:lnTo>
                  <a:pt x="654050" y="0"/>
                </a:lnTo>
                <a:lnTo>
                  <a:pt x="592708" y="20700"/>
                </a:lnTo>
                <a:lnTo>
                  <a:pt x="581648" y="27073"/>
                </a:lnTo>
                <a:lnTo>
                  <a:pt x="0" y="362203"/>
                </a:lnTo>
                <a:close/>
              </a:path>
              <a:path w="654050" h="384301">
                <a:moveTo>
                  <a:pt x="592708" y="20700"/>
                </a:moveTo>
                <a:lnTo>
                  <a:pt x="654050" y="0"/>
                </a:lnTo>
                <a:lnTo>
                  <a:pt x="568959" y="5079"/>
                </a:lnTo>
                <a:lnTo>
                  <a:pt x="581648" y="27073"/>
                </a:lnTo>
                <a:lnTo>
                  <a:pt x="592708" y="20700"/>
                </a:lnTo>
                <a:close/>
              </a:path>
              <a:path w="654050" h="384301">
                <a:moveTo>
                  <a:pt x="607059" y="71119"/>
                </a:moveTo>
                <a:lnTo>
                  <a:pt x="605408" y="42671"/>
                </a:lnTo>
                <a:lnTo>
                  <a:pt x="594331" y="49057"/>
                </a:lnTo>
                <a:lnTo>
                  <a:pt x="607059" y="71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88692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88692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08248" y="3424428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0" y="1513332"/>
                </a:moveTo>
                <a:lnTo>
                  <a:pt x="304800" y="1513332"/>
                </a:lnTo>
                <a:lnTo>
                  <a:pt x="304800" y="0"/>
                </a:lnTo>
                <a:lnTo>
                  <a:pt x="0" y="0"/>
                </a:lnTo>
                <a:lnTo>
                  <a:pt x="0" y="15133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08248" y="3424428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0" y="1513332"/>
                </a:moveTo>
                <a:lnTo>
                  <a:pt x="304800" y="1513332"/>
                </a:lnTo>
                <a:lnTo>
                  <a:pt x="304800" y="0"/>
                </a:lnTo>
                <a:lnTo>
                  <a:pt x="0" y="0"/>
                </a:lnTo>
                <a:lnTo>
                  <a:pt x="0" y="151333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86656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86656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93492" y="4142231"/>
            <a:ext cx="715263" cy="76200"/>
          </a:xfrm>
          <a:custGeom>
            <a:avLst/>
            <a:gdLst/>
            <a:ahLst/>
            <a:cxnLst/>
            <a:rect l="l" t="t" r="r" b="b"/>
            <a:pathLst>
              <a:path w="715263" h="76200">
                <a:moveTo>
                  <a:pt x="651763" y="44450"/>
                </a:moveTo>
                <a:lnTo>
                  <a:pt x="639063" y="44450"/>
                </a:lnTo>
                <a:lnTo>
                  <a:pt x="639063" y="76200"/>
                </a:lnTo>
                <a:lnTo>
                  <a:pt x="715263" y="38100"/>
                </a:lnTo>
                <a:lnTo>
                  <a:pt x="651763" y="44450"/>
                </a:lnTo>
                <a:close/>
              </a:path>
              <a:path w="715263" h="76200">
                <a:moveTo>
                  <a:pt x="651763" y="31750"/>
                </a:moveTo>
                <a:lnTo>
                  <a:pt x="639063" y="0"/>
                </a:lnTo>
                <a:lnTo>
                  <a:pt x="639064" y="31749"/>
                </a:lnTo>
                <a:lnTo>
                  <a:pt x="651763" y="31750"/>
                </a:lnTo>
                <a:close/>
              </a:path>
              <a:path w="715263" h="76200">
                <a:moveTo>
                  <a:pt x="0" y="31750"/>
                </a:moveTo>
                <a:lnTo>
                  <a:pt x="0" y="44450"/>
                </a:lnTo>
                <a:lnTo>
                  <a:pt x="651763" y="44450"/>
                </a:lnTo>
                <a:lnTo>
                  <a:pt x="715263" y="38100"/>
                </a:lnTo>
                <a:lnTo>
                  <a:pt x="639063" y="0"/>
                </a:lnTo>
                <a:lnTo>
                  <a:pt x="651763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13048" y="4142231"/>
            <a:ext cx="673862" cy="76200"/>
          </a:xfrm>
          <a:custGeom>
            <a:avLst/>
            <a:gdLst/>
            <a:ahLst/>
            <a:cxnLst/>
            <a:rect l="l" t="t" r="r" b="b"/>
            <a:pathLst>
              <a:path w="673862" h="76200">
                <a:moveTo>
                  <a:pt x="610362" y="44450"/>
                </a:moveTo>
                <a:lnTo>
                  <a:pt x="597661" y="44450"/>
                </a:lnTo>
                <a:lnTo>
                  <a:pt x="597662" y="76200"/>
                </a:lnTo>
                <a:lnTo>
                  <a:pt x="673862" y="38100"/>
                </a:lnTo>
                <a:lnTo>
                  <a:pt x="610362" y="44450"/>
                </a:lnTo>
                <a:close/>
              </a:path>
              <a:path w="673862" h="76200">
                <a:moveTo>
                  <a:pt x="610362" y="31750"/>
                </a:moveTo>
                <a:lnTo>
                  <a:pt x="597662" y="0"/>
                </a:lnTo>
                <a:lnTo>
                  <a:pt x="597662" y="31749"/>
                </a:lnTo>
                <a:lnTo>
                  <a:pt x="610362" y="31750"/>
                </a:lnTo>
                <a:close/>
              </a:path>
              <a:path w="673862" h="76200">
                <a:moveTo>
                  <a:pt x="0" y="31750"/>
                </a:moveTo>
                <a:lnTo>
                  <a:pt x="0" y="44450"/>
                </a:lnTo>
                <a:lnTo>
                  <a:pt x="610362" y="44450"/>
                </a:lnTo>
                <a:lnTo>
                  <a:pt x="673862" y="38100"/>
                </a:lnTo>
                <a:lnTo>
                  <a:pt x="597662" y="0"/>
                </a:lnTo>
                <a:lnTo>
                  <a:pt x="610362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84471" y="3719322"/>
            <a:ext cx="607187" cy="472439"/>
          </a:xfrm>
          <a:custGeom>
            <a:avLst/>
            <a:gdLst/>
            <a:ahLst/>
            <a:cxnLst/>
            <a:rect l="l" t="t" r="r" b="b"/>
            <a:pathLst>
              <a:path w="607187" h="472439">
                <a:moveTo>
                  <a:pt x="0" y="452373"/>
                </a:moveTo>
                <a:lnTo>
                  <a:pt x="15493" y="472439"/>
                </a:lnTo>
                <a:lnTo>
                  <a:pt x="554625" y="56620"/>
                </a:lnTo>
                <a:lnTo>
                  <a:pt x="564641" y="48894"/>
                </a:lnTo>
                <a:lnTo>
                  <a:pt x="570102" y="76707"/>
                </a:lnTo>
                <a:lnTo>
                  <a:pt x="607187" y="0"/>
                </a:lnTo>
                <a:lnTo>
                  <a:pt x="549148" y="28701"/>
                </a:lnTo>
                <a:lnTo>
                  <a:pt x="539091" y="36460"/>
                </a:lnTo>
                <a:lnTo>
                  <a:pt x="0" y="452373"/>
                </a:lnTo>
                <a:close/>
              </a:path>
              <a:path w="607187" h="472439">
                <a:moveTo>
                  <a:pt x="549148" y="28701"/>
                </a:moveTo>
                <a:lnTo>
                  <a:pt x="607187" y="0"/>
                </a:lnTo>
                <a:lnTo>
                  <a:pt x="523620" y="16382"/>
                </a:lnTo>
                <a:lnTo>
                  <a:pt x="539091" y="36460"/>
                </a:lnTo>
                <a:lnTo>
                  <a:pt x="549148" y="28701"/>
                </a:lnTo>
                <a:close/>
              </a:path>
              <a:path w="607187" h="472439">
                <a:moveTo>
                  <a:pt x="570102" y="76707"/>
                </a:moveTo>
                <a:lnTo>
                  <a:pt x="564641" y="48894"/>
                </a:lnTo>
                <a:lnTo>
                  <a:pt x="554625" y="56620"/>
                </a:lnTo>
                <a:lnTo>
                  <a:pt x="570102" y="7670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85868" y="4170045"/>
            <a:ext cx="605790" cy="353187"/>
          </a:xfrm>
          <a:custGeom>
            <a:avLst/>
            <a:gdLst/>
            <a:ahLst/>
            <a:cxnLst/>
            <a:rect l="l" t="t" r="r" b="b"/>
            <a:pathLst>
              <a:path w="605790" h="353187">
                <a:moveTo>
                  <a:pt x="544322" y="332739"/>
                </a:moveTo>
                <a:lnTo>
                  <a:pt x="533304" y="326452"/>
                </a:lnTo>
                <a:lnTo>
                  <a:pt x="520700" y="348487"/>
                </a:lnTo>
                <a:lnTo>
                  <a:pt x="605790" y="353186"/>
                </a:lnTo>
                <a:lnTo>
                  <a:pt x="544322" y="332739"/>
                </a:lnTo>
                <a:close/>
              </a:path>
              <a:path w="605790" h="353187">
                <a:moveTo>
                  <a:pt x="558546" y="282320"/>
                </a:moveTo>
                <a:lnTo>
                  <a:pt x="545904" y="304421"/>
                </a:lnTo>
                <a:lnTo>
                  <a:pt x="557022" y="310768"/>
                </a:lnTo>
                <a:lnTo>
                  <a:pt x="558546" y="282320"/>
                </a:lnTo>
                <a:close/>
              </a:path>
              <a:path w="605790" h="353187">
                <a:moveTo>
                  <a:pt x="12700" y="0"/>
                </a:moveTo>
                <a:lnTo>
                  <a:pt x="0" y="22097"/>
                </a:lnTo>
                <a:lnTo>
                  <a:pt x="533304" y="326452"/>
                </a:lnTo>
                <a:lnTo>
                  <a:pt x="544322" y="332739"/>
                </a:lnTo>
                <a:lnTo>
                  <a:pt x="605790" y="353186"/>
                </a:lnTo>
                <a:lnTo>
                  <a:pt x="558546" y="282320"/>
                </a:lnTo>
                <a:lnTo>
                  <a:pt x="557022" y="310768"/>
                </a:lnTo>
                <a:lnTo>
                  <a:pt x="545904" y="304421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943088" y="2660904"/>
            <a:ext cx="2639568" cy="1950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296656" y="3653028"/>
            <a:ext cx="256031" cy="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305288" y="3947160"/>
            <a:ext cx="262127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55608" y="4800600"/>
            <a:ext cx="2761488" cy="1658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98042" y="233578"/>
            <a:ext cx="4337783" cy="1120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5897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Wh</a:t>
            </a:r>
            <a:r>
              <a:rPr sz="6600" spc="-3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 is </a:t>
            </a:r>
            <a:r>
              <a:rPr sz="6600" spc="9" baseline="3103" dirty="0">
                <a:latin typeface="Calibri Light"/>
                <a:cs typeface="Calibri Light"/>
              </a:rPr>
              <a:t>b</a:t>
            </a:r>
            <a:r>
              <a:rPr sz="6600" spc="0" baseline="3103" dirty="0">
                <a:latin typeface="Calibri Light"/>
                <a:cs typeface="Calibri Light"/>
              </a:rPr>
              <a:t>ias in</a:t>
            </a:r>
            <a:r>
              <a:rPr sz="6600" spc="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AI?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101725"/>
              </a:lnSpc>
              <a:spcBef>
                <a:spcPts val="545"/>
              </a:spcBef>
            </a:pPr>
            <a:r>
              <a:rPr sz="2800" spc="0" dirty="0">
                <a:latin typeface="Calibri"/>
                <a:cs typeface="Calibri"/>
              </a:rPr>
              <a:t>Exp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ic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t,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u</a:t>
            </a:r>
            <a:r>
              <a:rPr sz="2800" spc="0" dirty="0">
                <a:latin typeface="Calibri"/>
                <a:cs typeface="Calibri"/>
              </a:rPr>
              <a:t>le</a:t>
            </a:r>
            <a:r>
              <a:rPr sz="2800" spc="-4" dirty="0">
                <a:latin typeface="Calibri"/>
                <a:cs typeface="Calibri"/>
              </a:rPr>
              <a:t>-</a:t>
            </a:r>
            <a:r>
              <a:rPr sz="2800" spc="0" dirty="0">
                <a:latin typeface="Calibri"/>
                <a:cs typeface="Calibri"/>
              </a:rPr>
              <a:t>based</a:t>
            </a:r>
            <a:r>
              <a:rPr sz="2800" spc="2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AI: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9442" y="952298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26642" y="1415949"/>
            <a:ext cx="43693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75282" y="1415949"/>
            <a:ext cx="22628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see</a:t>
            </a:r>
            <a:r>
              <a:rPr sz="3600" spc="-14" baseline="4904" dirty="0">
                <a:latin typeface="Courier New"/>
                <a:cs typeface="Courier New"/>
              </a:rPr>
              <a:t>s</a:t>
            </a:r>
            <a:r>
              <a:rPr sz="3600" spc="-9" baseline="4904" dirty="0">
                <a:latin typeface="Courier New"/>
                <a:cs typeface="Courier New"/>
              </a:rPr>
              <a:t>(</a:t>
            </a:r>
            <a:r>
              <a:rPr sz="3600" spc="0" baseline="4904" dirty="0">
                <a:latin typeface="Courier New"/>
                <a:cs typeface="Courier New"/>
              </a:rPr>
              <a:t>system,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626" y="1415949"/>
            <a:ext cx="61984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me)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6642" y="1809141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41042" y="1809141"/>
            <a:ext cx="207822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o</a:t>
            </a:r>
            <a:r>
              <a:rPr sz="3600" spc="-9" baseline="4904" dirty="0">
                <a:latin typeface="Courier New"/>
                <a:cs typeface="Courier New"/>
              </a:rPr>
              <a:t>ut</a:t>
            </a:r>
            <a:r>
              <a:rPr sz="3600" spc="0" baseline="4904" dirty="0">
                <a:latin typeface="Courier New"/>
                <a:cs typeface="Courier New"/>
              </a:rPr>
              <a:t>put(‘Y</a:t>
            </a:r>
            <a:r>
              <a:rPr sz="3600" spc="-9" baseline="4904" dirty="0">
                <a:latin typeface="Courier New"/>
                <a:cs typeface="Courier New"/>
              </a:rPr>
              <a:t>o</a:t>
            </a:r>
            <a:r>
              <a:rPr sz="3600" spc="0" baseline="4904" dirty="0">
                <a:latin typeface="Courier New"/>
                <a:cs typeface="Courier New"/>
              </a:rPr>
              <a:t>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29506" y="1809141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61026" y="1809141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r</a:t>
            </a:r>
            <a:r>
              <a:rPr sz="3600" spc="-9" baseline="4904" dirty="0">
                <a:latin typeface="Courier New"/>
                <a:cs typeface="Courier New"/>
              </a:rPr>
              <a:t>ig</a:t>
            </a:r>
            <a:r>
              <a:rPr sz="3600" spc="0" baseline="4904" dirty="0">
                <a:latin typeface="Courier New"/>
                <a:cs typeface="Courier New"/>
              </a:rPr>
              <a:t>ht!’)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6642" y="2200585"/>
            <a:ext cx="43735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75831" y="2200585"/>
            <a:ext cx="226184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</a:t>
            </a:r>
            <a:r>
              <a:rPr sz="3600" spc="-9" baseline="4904" dirty="0">
                <a:latin typeface="Courier New"/>
                <a:cs typeface="Courier New"/>
              </a:rPr>
              <a:t>e</a:t>
            </a:r>
            <a:r>
              <a:rPr sz="3600" spc="-14" baseline="4904" dirty="0">
                <a:latin typeface="Courier New"/>
                <a:cs typeface="Courier New"/>
              </a:rPr>
              <a:t>s(</a:t>
            </a:r>
            <a:r>
              <a:rPr sz="3600" spc="0" baseline="4904" dirty="0">
                <a:latin typeface="Courier New"/>
                <a:cs typeface="Courier New"/>
              </a:rPr>
              <a:t>syste</a:t>
            </a:r>
            <a:r>
              <a:rPr sz="3600" spc="-9" baseline="4904" dirty="0">
                <a:latin typeface="Courier New"/>
                <a:cs typeface="Courier New"/>
              </a:rPr>
              <a:t>m</a:t>
            </a:r>
            <a:r>
              <a:rPr sz="3600" spc="0" baseline="4904" dirty="0"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45885" y="2200585"/>
            <a:ext cx="262934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my(ar</a:t>
            </a:r>
            <a:r>
              <a:rPr sz="3600" spc="-9" baseline="4904" dirty="0">
                <a:latin typeface="Courier New"/>
                <a:cs typeface="Courier New"/>
              </a:rPr>
              <a:t>c</a:t>
            </a:r>
            <a:r>
              <a:rPr sz="3600" spc="-14" baseline="4904" dirty="0">
                <a:latin typeface="Courier New"/>
                <a:cs typeface="Courier New"/>
              </a:rPr>
              <a:t>he</a:t>
            </a:r>
            <a:r>
              <a:rPr sz="3600" spc="0" baseline="4904" dirty="0">
                <a:latin typeface="Courier New"/>
                <a:cs typeface="Courier New"/>
              </a:rPr>
              <a:t>nemy))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6642" y="2598827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41042" y="2598827"/>
            <a:ext cx="189687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g</a:t>
            </a:r>
            <a:r>
              <a:rPr sz="3600" spc="-9" baseline="4904" dirty="0">
                <a:latin typeface="Courier New"/>
                <a:cs typeface="Courier New"/>
              </a:rPr>
              <a:t>re</a:t>
            </a:r>
            <a:r>
              <a:rPr sz="3600" spc="0" baseline="4904" dirty="0">
                <a:latin typeface="Courier New"/>
                <a:cs typeface="Courier New"/>
              </a:rPr>
              <a:t>et(‘You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6626" y="2598827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78146" y="2598827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wr</a:t>
            </a:r>
            <a:r>
              <a:rPr sz="3600" spc="-9" baseline="4904" dirty="0">
                <a:latin typeface="Courier New"/>
                <a:cs typeface="Courier New"/>
              </a:rPr>
              <a:t>on</a:t>
            </a:r>
            <a:r>
              <a:rPr sz="3600" spc="0" baseline="4904" dirty="0">
                <a:latin typeface="Courier New"/>
                <a:cs typeface="Courier New"/>
              </a:rPr>
              <a:t>g!’)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9442" y="3034964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8042" y="3056381"/>
            <a:ext cx="164219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‘b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k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59" baseline="2925" dirty="0">
                <a:latin typeface="Calibri"/>
                <a:cs typeface="Calibri"/>
              </a:rPr>
              <a:t>o</a:t>
            </a:r>
            <a:r>
              <a:rPr sz="4200" spc="69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’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7858" y="3056381"/>
            <a:ext cx="302237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shal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w</a:t>
            </a:r>
            <a:r>
              <a:rPr sz="4200" spc="-7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:</a:t>
            </a:r>
            <a:r>
              <a:rPr sz="4200" spc="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ain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05069" y="3624091"/>
            <a:ext cx="19719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2700" spc="0" baseline="4904" dirty="0">
                <a:latin typeface="Courier New"/>
                <a:cs typeface="Courier New"/>
              </a:rPr>
              <a:t>You</a:t>
            </a:r>
            <a:r>
              <a:rPr sz="2700" spc="-14" baseline="4904" dirty="0">
                <a:latin typeface="Courier New"/>
                <a:cs typeface="Courier New"/>
              </a:rPr>
              <a:t> a</a:t>
            </a:r>
            <a:r>
              <a:rPr sz="2700" spc="0" baseline="4904" dirty="0">
                <a:latin typeface="Courier New"/>
                <a:cs typeface="Courier New"/>
              </a:rPr>
              <a:t>re</a:t>
            </a:r>
            <a:r>
              <a:rPr sz="2700" spc="-14" baseline="4904" dirty="0">
                <a:latin typeface="Courier New"/>
                <a:cs typeface="Courier New"/>
              </a:rPr>
              <a:t> </a:t>
            </a:r>
            <a:r>
              <a:rPr sz="2700" spc="0" baseline="4904" dirty="0">
                <a:latin typeface="Courier New"/>
                <a:cs typeface="Courier New"/>
              </a:rPr>
              <a:t>r</a:t>
            </a:r>
            <a:r>
              <a:rPr sz="2700" spc="-14" baseline="4904" dirty="0">
                <a:latin typeface="Courier New"/>
                <a:cs typeface="Courier New"/>
              </a:rPr>
              <a:t>ig</a:t>
            </a:r>
            <a:r>
              <a:rPr sz="2700" spc="0" baseline="4904" dirty="0">
                <a:latin typeface="Courier New"/>
                <a:cs typeface="Courier New"/>
              </a:rPr>
              <a:t>ht!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0263" y="4420000"/>
            <a:ext cx="19719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2700" spc="0" baseline="4904" dirty="0">
                <a:latin typeface="Courier New"/>
                <a:cs typeface="Courier New"/>
              </a:rPr>
              <a:t>You</a:t>
            </a:r>
            <a:r>
              <a:rPr sz="2700" spc="-14" baseline="4904" dirty="0">
                <a:latin typeface="Courier New"/>
                <a:cs typeface="Courier New"/>
              </a:rPr>
              <a:t> a</a:t>
            </a:r>
            <a:r>
              <a:rPr sz="2700" spc="0" baseline="4904" dirty="0">
                <a:latin typeface="Courier New"/>
                <a:cs typeface="Courier New"/>
              </a:rPr>
              <a:t>re</a:t>
            </a:r>
            <a:r>
              <a:rPr sz="2700" spc="-14" baseline="4904" dirty="0">
                <a:latin typeface="Courier New"/>
                <a:cs typeface="Courier New"/>
              </a:rPr>
              <a:t> </a:t>
            </a:r>
            <a:r>
              <a:rPr sz="2700" spc="0" baseline="4904" dirty="0">
                <a:latin typeface="Courier New"/>
                <a:cs typeface="Courier New"/>
              </a:rPr>
              <a:t>w</a:t>
            </a:r>
            <a:r>
              <a:rPr sz="2700" spc="-14" baseline="4904" dirty="0">
                <a:latin typeface="Courier New"/>
                <a:cs typeface="Courier New"/>
              </a:rPr>
              <a:t>ro</a:t>
            </a:r>
            <a:r>
              <a:rPr sz="2700" spc="0" baseline="4904" dirty="0">
                <a:latin typeface="Courier New"/>
                <a:cs typeface="Courier New"/>
              </a:rPr>
              <a:t>ng!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442" y="5080306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8042" y="5101742"/>
            <a:ext cx="1642412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‘</a:t>
            </a:r>
            <a:r>
              <a:rPr sz="4200" spc="-9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lack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64" baseline="2925" dirty="0">
                <a:latin typeface="Calibri"/>
                <a:cs typeface="Calibri"/>
              </a:rPr>
              <a:t>o</a:t>
            </a:r>
            <a:r>
              <a:rPr sz="4200" spc="69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’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7751" y="5101742"/>
            <a:ext cx="265071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deep N</a:t>
            </a:r>
            <a:r>
              <a:rPr sz="4200" spc="-14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:</a:t>
            </a:r>
            <a:r>
              <a:rPr sz="4200" spc="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ain</a:t>
            </a:r>
            <a:r>
              <a:rPr sz="4200" spc="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5400000">
            <a:off x="4264038" y="4058270"/>
            <a:ext cx="748002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5400000">
            <a:off x="3020951" y="4058370"/>
            <a:ext cx="1276852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dden</a:t>
            </a:r>
            <a:r>
              <a:rPr sz="2700" spc="29" baseline="30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34" baseline="303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-25" baseline="303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 rot="5400000">
            <a:off x="2335074" y="4058667"/>
            <a:ext cx="608225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700" b="1" spc="9" baseline="3034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700" b="1" spc="4" baseline="3034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70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6656" y="3576828"/>
            <a:ext cx="304800" cy="1208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488692" y="3576828"/>
            <a:ext cx="304800" cy="1208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508248" y="3424428"/>
            <a:ext cx="304800" cy="1513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97103506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1315212" y="3576828"/>
            <a:ext cx="525780" cy="58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15212" y="4259580"/>
            <a:ext cx="525780" cy="588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36293" y="3860292"/>
            <a:ext cx="653161" cy="322960"/>
          </a:xfrm>
          <a:custGeom>
            <a:avLst/>
            <a:gdLst/>
            <a:ahLst/>
            <a:cxnLst/>
            <a:rect l="l" t="t" r="r" b="b"/>
            <a:pathLst>
              <a:path w="653161" h="322960">
                <a:moveTo>
                  <a:pt x="590423" y="305561"/>
                </a:moveTo>
                <a:lnTo>
                  <a:pt x="578912" y="300050"/>
                </a:lnTo>
                <a:lnTo>
                  <a:pt x="567944" y="322960"/>
                </a:lnTo>
                <a:lnTo>
                  <a:pt x="653161" y="321563"/>
                </a:lnTo>
                <a:lnTo>
                  <a:pt x="590423" y="305561"/>
                </a:lnTo>
                <a:close/>
              </a:path>
              <a:path w="653161" h="322960">
                <a:moveTo>
                  <a:pt x="601344" y="282701"/>
                </a:moveTo>
                <a:lnTo>
                  <a:pt x="600837" y="254253"/>
                </a:lnTo>
                <a:lnTo>
                  <a:pt x="589852" y="277199"/>
                </a:lnTo>
                <a:lnTo>
                  <a:pt x="601344" y="282701"/>
                </a:lnTo>
                <a:close/>
              </a:path>
              <a:path w="653161" h="322960">
                <a:moveTo>
                  <a:pt x="10921" y="0"/>
                </a:moveTo>
                <a:lnTo>
                  <a:pt x="0" y="22859"/>
                </a:lnTo>
                <a:lnTo>
                  <a:pt x="578912" y="300050"/>
                </a:lnTo>
                <a:lnTo>
                  <a:pt x="590423" y="305561"/>
                </a:lnTo>
                <a:lnTo>
                  <a:pt x="653161" y="321563"/>
                </a:lnTo>
                <a:lnTo>
                  <a:pt x="600837" y="254253"/>
                </a:lnTo>
                <a:lnTo>
                  <a:pt x="601344" y="282701"/>
                </a:lnTo>
                <a:lnTo>
                  <a:pt x="589852" y="277199"/>
                </a:lnTo>
                <a:lnTo>
                  <a:pt x="1092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35404" y="4181094"/>
            <a:ext cx="654050" cy="384301"/>
          </a:xfrm>
          <a:custGeom>
            <a:avLst/>
            <a:gdLst/>
            <a:ahLst/>
            <a:cxnLst/>
            <a:rect l="l" t="t" r="r" b="b"/>
            <a:pathLst>
              <a:path w="654050" h="384301">
                <a:moveTo>
                  <a:pt x="0" y="362203"/>
                </a:moveTo>
                <a:lnTo>
                  <a:pt x="12700" y="384301"/>
                </a:lnTo>
                <a:lnTo>
                  <a:pt x="594331" y="49057"/>
                </a:lnTo>
                <a:lnTo>
                  <a:pt x="605408" y="42671"/>
                </a:lnTo>
                <a:lnTo>
                  <a:pt x="607059" y="71119"/>
                </a:lnTo>
                <a:lnTo>
                  <a:pt x="654050" y="0"/>
                </a:lnTo>
                <a:lnTo>
                  <a:pt x="592708" y="20700"/>
                </a:lnTo>
                <a:lnTo>
                  <a:pt x="581648" y="27073"/>
                </a:lnTo>
                <a:lnTo>
                  <a:pt x="0" y="362203"/>
                </a:lnTo>
                <a:close/>
              </a:path>
              <a:path w="654050" h="384301">
                <a:moveTo>
                  <a:pt x="592708" y="20700"/>
                </a:moveTo>
                <a:lnTo>
                  <a:pt x="654050" y="0"/>
                </a:lnTo>
                <a:lnTo>
                  <a:pt x="568959" y="5079"/>
                </a:lnTo>
                <a:lnTo>
                  <a:pt x="581648" y="27073"/>
                </a:lnTo>
                <a:lnTo>
                  <a:pt x="592708" y="20700"/>
                </a:lnTo>
                <a:close/>
              </a:path>
              <a:path w="654050" h="384301">
                <a:moveTo>
                  <a:pt x="607059" y="71119"/>
                </a:moveTo>
                <a:lnTo>
                  <a:pt x="605408" y="42671"/>
                </a:lnTo>
                <a:lnTo>
                  <a:pt x="594331" y="49057"/>
                </a:lnTo>
                <a:lnTo>
                  <a:pt x="607059" y="71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88692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88692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08248" y="3424428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0" y="1513332"/>
                </a:moveTo>
                <a:lnTo>
                  <a:pt x="304800" y="1513332"/>
                </a:lnTo>
                <a:lnTo>
                  <a:pt x="304800" y="0"/>
                </a:lnTo>
                <a:lnTo>
                  <a:pt x="0" y="0"/>
                </a:lnTo>
                <a:lnTo>
                  <a:pt x="0" y="15133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08248" y="3424428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0" y="1513332"/>
                </a:moveTo>
                <a:lnTo>
                  <a:pt x="304800" y="1513332"/>
                </a:lnTo>
                <a:lnTo>
                  <a:pt x="304800" y="0"/>
                </a:lnTo>
                <a:lnTo>
                  <a:pt x="0" y="0"/>
                </a:lnTo>
                <a:lnTo>
                  <a:pt x="0" y="151333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86656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86656" y="357682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2"/>
                </a:moveTo>
                <a:lnTo>
                  <a:pt x="304800" y="1208532"/>
                </a:lnTo>
                <a:lnTo>
                  <a:pt x="304800" y="0"/>
                </a:lnTo>
                <a:lnTo>
                  <a:pt x="0" y="0"/>
                </a:lnTo>
                <a:lnTo>
                  <a:pt x="0" y="1208532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93492" y="4142231"/>
            <a:ext cx="715263" cy="76200"/>
          </a:xfrm>
          <a:custGeom>
            <a:avLst/>
            <a:gdLst/>
            <a:ahLst/>
            <a:cxnLst/>
            <a:rect l="l" t="t" r="r" b="b"/>
            <a:pathLst>
              <a:path w="715263" h="76200">
                <a:moveTo>
                  <a:pt x="651763" y="44450"/>
                </a:moveTo>
                <a:lnTo>
                  <a:pt x="639063" y="44450"/>
                </a:lnTo>
                <a:lnTo>
                  <a:pt x="639063" y="76200"/>
                </a:lnTo>
                <a:lnTo>
                  <a:pt x="715263" y="38100"/>
                </a:lnTo>
                <a:lnTo>
                  <a:pt x="651763" y="44450"/>
                </a:lnTo>
                <a:close/>
              </a:path>
              <a:path w="715263" h="76200">
                <a:moveTo>
                  <a:pt x="651763" y="31750"/>
                </a:moveTo>
                <a:lnTo>
                  <a:pt x="639063" y="0"/>
                </a:lnTo>
                <a:lnTo>
                  <a:pt x="639064" y="31749"/>
                </a:lnTo>
                <a:lnTo>
                  <a:pt x="651763" y="31750"/>
                </a:lnTo>
                <a:close/>
              </a:path>
              <a:path w="715263" h="76200">
                <a:moveTo>
                  <a:pt x="0" y="31750"/>
                </a:moveTo>
                <a:lnTo>
                  <a:pt x="0" y="44450"/>
                </a:lnTo>
                <a:lnTo>
                  <a:pt x="651763" y="44450"/>
                </a:lnTo>
                <a:lnTo>
                  <a:pt x="715263" y="38100"/>
                </a:lnTo>
                <a:lnTo>
                  <a:pt x="639063" y="0"/>
                </a:lnTo>
                <a:lnTo>
                  <a:pt x="651763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3048" y="4142231"/>
            <a:ext cx="673862" cy="76200"/>
          </a:xfrm>
          <a:custGeom>
            <a:avLst/>
            <a:gdLst/>
            <a:ahLst/>
            <a:cxnLst/>
            <a:rect l="l" t="t" r="r" b="b"/>
            <a:pathLst>
              <a:path w="673862" h="76200">
                <a:moveTo>
                  <a:pt x="610362" y="44450"/>
                </a:moveTo>
                <a:lnTo>
                  <a:pt x="597661" y="44450"/>
                </a:lnTo>
                <a:lnTo>
                  <a:pt x="597662" y="76200"/>
                </a:lnTo>
                <a:lnTo>
                  <a:pt x="673862" y="38100"/>
                </a:lnTo>
                <a:lnTo>
                  <a:pt x="610362" y="44450"/>
                </a:lnTo>
                <a:close/>
              </a:path>
              <a:path w="673862" h="76200">
                <a:moveTo>
                  <a:pt x="610362" y="31750"/>
                </a:moveTo>
                <a:lnTo>
                  <a:pt x="597662" y="0"/>
                </a:lnTo>
                <a:lnTo>
                  <a:pt x="597662" y="31749"/>
                </a:lnTo>
                <a:lnTo>
                  <a:pt x="610362" y="31750"/>
                </a:lnTo>
                <a:close/>
              </a:path>
              <a:path w="673862" h="76200">
                <a:moveTo>
                  <a:pt x="0" y="31750"/>
                </a:moveTo>
                <a:lnTo>
                  <a:pt x="0" y="44450"/>
                </a:lnTo>
                <a:lnTo>
                  <a:pt x="610362" y="44450"/>
                </a:lnTo>
                <a:lnTo>
                  <a:pt x="673862" y="38100"/>
                </a:lnTo>
                <a:lnTo>
                  <a:pt x="597662" y="0"/>
                </a:lnTo>
                <a:lnTo>
                  <a:pt x="610362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84471" y="3719322"/>
            <a:ext cx="607187" cy="472439"/>
          </a:xfrm>
          <a:custGeom>
            <a:avLst/>
            <a:gdLst/>
            <a:ahLst/>
            <a:cxnLst/>
            <a:rect l="l" t="t" r="r" b="b"/>
            <a:pathLst>
              <a:path w="607187" h="472439">
                <a:moveTo>
                  <a:pt x="0" y="452373"/>
                </a:moveTo>
                <a:lnTo>
                  <a:pt x="15493" y="472439"/>
                </a:lnTo>
                <a:lnTo>
                  <a:pt x="554625" y="56620"/>
                </a:lnTo>
                <a:lnTo>
                  <a:pt x="564641" y="48894"/>
                </a:lnTo>
                <a:lnTo>
                  <a:pt x="570102" y="76707"/>
                </a:lnTo>
                <a:lnTo>
                  <a:pt x="607187" y="0"/>
                </a:lnTo>
                <a:lnTo>
                  <a:pt x="549148" y="28701"/>
                </a:lnTo>
                <a:lnTo>
                  <a:pt x="539091" y="36460"/>
                </a:lnTo>
                <a:lnTo>
                  <a:pt x="0" y="452373"/>
                </a:lnTo>
                <a:close/>
              </a:path>
              <a:path w="607187" h="472439">
                <a:moveTo>
                  <a:pt x="549148" y="28701"/>
                </a:moveTo>
                <a:lnTo>
                  <a:pt x="607187" y="0"/>
                </a:lnTo>
                <a:lnTo>
                  <a:pt x="523620" y="16382"/>
                </a:lnTo>
                <a:lnTo>
                  <a:pt x="539091" y="36460"/>
                </a:lnTo>
                <a:lnTo>
                  <a:pt x="549148" y="28701"/>
                </a:lnTo>
                <a:close/>
              </a:path>
              <a:path w="607187" h="472439">
                <a:moveTo>
                  <a:pt x="570102" y="76707"/>
                </a:moveTo>
                <a:lnTo>
                  <a:pt x="564641" y="48894"/>
                </a:lnTo>
                <a:lnTo>
                  <a:pt x="554625" y="56620"/>
                </a:lnTo>
                <a:lnTo>
                  <a:pt x="570102" y="7670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85868" y="4170045"/>
            <a:ext cx="605790" cy="353187"/>
          </a:xfrm>
          <a:custGeom>
            <a:avLst/>
            <a:gdLst/>
            <a:ahLst/>
            <a:cxnLst/>
            <a:rect l="l" t="t" r="r" b="b"/>
            <a:pathLst>
              <a:path w="605790" h="353187">
                <a:moveTo>
                  <a:pt x="544322" y="332739"/>
                </a:moveTo>
                <a:lnTo>
                  <a:pt x="533304" y="326452"/>
                </a:lnTo>
                <a:lnTo>
                  <a:pt x="520700" y="348487"/>
                </a:lnTo>
                <a:lnTo>
                  <a:pt x="605790" y="353186"/>
                </a:lnTo>
                <a:lnTo>
                  <a:pt x="544322" y="332739"/>
                </a:lnTo>
                <a:close/>
              </a:path>
              <a:path w="605790" h="353187">
                <a:moveTo>
                  <a:pt x="558546" y="282320"/>
                </a:moveTo>
                <a:lnTo>
                  <a:pt x="545904" y="304421"/>
                </a:lnTo>
                <a:lnTo>
                  <a:pt x="557022" y="310768"/>
                </a:lnTo>
                <a:lnTo>
                  <a:pt x="558546" y="282320"/>
                </a:lnTo>
                <a:close/>
              </a:path>
              <a:path w="605790" h="353187">
                <a:moveTo>
                  <a:pt x="12700" y="0"/>
                </a:moveTo>
                <a:lnTo>
                  <a:pt x="0" y="22097"/>
                </a:lnTo>
                <a:lnTo>
                  <a:pt x="533304" y="326452"/>
                </a:lnTo>
                <a:lnTo>
                  <a:pt x="544322" y="332739"/>
                </a:lnTo>
                <a:lnTo>
                  <a:pt x="605790" y="353186"/>
                </a:lnTo>
                <a:lnTo>
                  <a:pt x="558546" y="282320"/>
                </a:lnTo>
                <a:lnTo>
                  <a:pt x="557022" y="310768"/>
                </a:lnTo>
                <a:lnTo>
                  <a:pt x="545904" y="304421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43088" y="2660904"/>
            <a:ext cx="2639568" cy="1950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296656" y="3653028"/>
            <a:ext cx="256031" cy="286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305288" y="3947160"/>
            <a:ext cx="262127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55608" y="4800600"/>
            <a:ext cx="2761488" cy="1658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9492" y="5588508"/>
            <a:ext cx="525779" cy="58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69492" y="6271259"/>
            <a:ext cx="525779" cy="588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90573" y="5871946"/>
            <a:ext cx="653160" cy="323037"/>
          </a:xfrm>
          <a:custGeom>
            <a:avLst/>
            <a:gdLst/>
            <a:ahLst/>
            <a:cxnLst/>
            <a:rect l="l" t="t" r="r" b="b"/>
            <a:pathLst>
              <a:path w="653160" h="323037">
                <a:moveTo>
                  <a:pt x="590422" y="305612"/>
                </a:moveTo>
                <a:lnTo>
                  <a:pt x="578918" y="300104"/>
                </a:lnTo>
                <a:lnTo>
                  <a:pt x="567944" y="323037"/>
                </a:lnTo>
                <a:lnTo>
                  <a:pt x="653160" y="321576"/>
                </a:lnTo>
                <a:lnTo>
                  <a:pt x="590422" y="305612"/>
                </a:lnTo>
                <a:close/>
              </a:path>
              <a:path w="653160" h="323037">
                <a:moveTo>
                  <a:pt x="601344" y="282702"/>
                </a:moveTo>
                <a:lnTo>
                  <a:pt x="600837" y="254304"/>
                </a:lnTo>
                <a:lnTo>
                  <a:pt x="589875" y="277210"/>
                </a:lnTo>
                <a:lnTo>
                  <a:pt x="601344" y="282702"/>
                </a:lnTo>
                <a:close/>
              </a:path>
              <a:path w="653160" h="323037">
                <a:moveTo>
                  <a:pt x="10921" y="0"/>
                </a:moveTo>
                <a:lnTo>
                  <a:pt x="0" y="22910"/>
                </a:lnTo>
                <a:lnTo>
                  <a:pt x="578918" y="300104"/>
                </a:lnTo>
                <a:lnTo>
                  <a:pt x="590422" y="305612"/>
                </a:lnTo>
                <a:lnTo>
                  <a:pt x="653160" y="321576"/>
                </a:lnTo>
                <a:lnTo>
                  <a:pt x="600837" y="254304"/>
                </a:lnTo>
                <a:lnTo>
                  <a:pt x="601344" y="282702"/>
                </a:lnTo>
                <a:lnTo>
                  <a:pt x="589875" y="277210"/>
                </a:lnTo>
                <a:lnTo>
                  <a:pt x="1092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89683" y="6192774"/>
            <a:ext cx="654050" cy="384263"/>
          </a:xfrm>
          <a:custGeom>
            <a:avLst/>
            <a:gdLst/>
            <a:ahLst/>
            <a:cxnLst/>
            <a:rect l="l" t="t" r="r" b="b"/>
            <a:pathLst>
              <a:path w="654050" h="384263">
                <a:moveTo>
                  <a:pt x="0" y="362254"/>
                </a:moveTo>
                <a:lnTo>
                  <a:pt x="12700" y="384263"/>
                </a:lnTo>
                <a:lnTo>
                  <a:pt x="594371" y="49070"/>
                </a:lnTo>
                <a:lnTo>
                  <a:pt x="605409" y="42710"/>
                </a:lnTo>
                <a:lnTo>
                  <a:pt x="607060" y="71056"/>
                </a:lnTo>
                <a:lnTo>
                  <a:pt x="654050" y="0"/>
                </a:lnTo>
                <a:lnTo>
                  <a:pt x="592709" y="20700"/>
                </a:lnTo>
                <a:lnTo>
                  <a:pt x="581669" y="27062"/>
                </a:lnTo>
                <a:lnTo>
                  <a:pt x="0" y="362254"/>
                </a:lnTo>
                <a:close/>
              </a:path>
              <a:path w="654050" h="384263">
                <a:moveTo>
                  <a:pt x="592709" y="20700"/>
                </a:moveTo>
                <a:lnTo>
                  <a:pt x="654050" y="0"/>
                </a:lnTo>
                <a:lnTo>
                  <a:pt x="568960" y="5041"/>
                </a:lnTo>
                <a:lnTo>
                  <a:pt x="581669" y="27062"/>
                </a:lnTo>
                <a:lnTo>
                  <a:pt x="592709" y="20700"/>
                </a:lnTo>
                <a:close/>
              </a:path>
              <a:path w="654050" h="384263">
                <a:moveTo>
                  <a:pt x="607060" y="71056"/>
                </a:moveTo>
                <a:lnTo>
                  <a:pt x="605409" y="42710"/>
                </a:lnTo>
                <a:lnTo>
                  <a:pt x="594371" y="49070"/>
                </a:lnTo>
                <a:lnTo>
                  <a:pt x="607060" y="71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42972" y="558850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1"/>
                </a:moveTo>
                <a:lnTo>
                  <a:pt x="304800" y="1208531"/>
                </a:lnTo>
                <a:lnTo>
                  <a:pt x="304800" y="0"/>
                </a:lnTo>
                <a:lnTo>
                  <a:pt x="0" y="0"/>
                </a:lnTo>
                <a:lnTo>
                  <a:pt x="0" y="120853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442972" y="558850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1"/>
                </a:moveTo>
                <a:lnTo>
                  <a:pt x="304800" y="1208531"/>
                </a:lnTo>
                <a:lnTo>
                  <a:pt x="304800" y="0"/>
                </a:lnTo>
                <a:lnTo>
                  <a:pt x="0" y="0"/>
                </a:lnTo>
                <a:lnTo>
                  <a:pt x="0" y="1208531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75048" y="5436108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304800" y="0"/>
                </a:moveTo>
                <a:lnTo>
                  <a:pt x="0" y="0"/>
                </a:lnTo>
                <a:lnTo>
                  <a:pt x="0" y="1421890"/>
                </a:lnTo>
                <a:lnTo>
                  <a:pt x="304800" y="1421890"/>
                </a:lnTo>
                <a:lnTo>
                  <a:pt x="30480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75048" y="5436108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304800" y="0"/>
                </a:moveTo>
                <a:lnTo>
                  <a:pt x="0" y="0"/>
                </a:lnTo>
                <a:lnTo>
                  <a:pt x="0" y="1421890"/>
                </a:lnTo>
              </a:path>
              <a:path w="304800" h="1513332">
                <a:moveTo>
                  <a:pt x="304800" y="1421890"/>
                </a:moveTo>
                <a:lnTo>
                  <a:pt x="304800" y="0"/>
                </a:lnTo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53456" y="558850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1"/>
                </a:moveTo>
                <a:lnTo>
                  <a:pt x="304800" y="1208531"/>
                </a:lnTo>
                <a:lnTo>
                  <a:pt x="304800" y="0"/>
                </a:lnTo>
                <a:lnTo>
                  <a:pt x="0" y="0"/>
                </a:lnTo>
                <a:lnTo>
                  <a:pt x="0" y="120853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53456" y="5588508"/>
            <a:ext cx="304800" cy="1208532"/>
          </a:xfrm>
          <a:custGeom>
            <a:avLst/>
            <a:gdLst/>
            <a:ahLst/>
            <a:cxnLst/>
            <a:rect l="l" t="t" r="r" b="b"/>
            <a:pathLst>
              <a:path w="304800" h="1208532">
                <a:moveTo>
                  <a:pt x="0" y="1208531"/>
                </a:moveTo>
                <a:lnTo>
                  <a:pt x="304800" y="1208531"/>
                </a:lnTo>
                <a:lnTo>
                  <a:pt x="304800" y="0"/>
                </a:lnTo>
                <a:lnTo>
                  <a:pt x="0" y="0"/>
                </a:lnTo>
                <a:lnTo>
                  <a:pt x="0" y="1208531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47518" y="6162992"/>
            <a:ext cx="272795" cy="76111"/>
          </a:xfrm>
          <a:custGeom>
            <a:avLst/>
            <a:gdLst/>
            <a:ahLst/>
            <a:cxnLst/>
            <a:rect l="l" t="t" r="r" b="b"/>
            <a:pathLst>
              <a:path w="272795" h="76111">
                <a:moveTo>
                  <a:pt x="209042" y="44983"/>
                </a:moveTo>
                <a:lnTo>
                  <a:pt x="196373" y="44400"/>
                </a:lnTo>
                <a:lnTo>
                  <a:pt x="194944" y="76111"/>
                </a:lnTo>
                <a:lnTo>
                  <a:pt x="272795" y="41554"/>
                </a:lnTo>
                <a:lnTo>
                  <a:pt x="209042" y="44983"/>
                </a:lnTo>
                <a:close/>
              </a:path>
              <a:path w="272795" h="76111">
                <a:moveTo>
                  <a:pt x="209676" y="32296"/>
                </a:moveTo>
                <a:lnTo>
                  <a:pt x="198374" y="0"/>
                </a:lnTo>
                <a:lnTo>
                  <a:pt x="196945" y="31710"/>
                </a:lnTo>
                <a:lnTo>
                  <a:pt x="209676" y="32296"/>
                </a:lnTo>
                <a:close/>
              </a:path>
              <a:path w="272795" h="76111">
                <a:moveTo>
                  <a:pt x="507" y="22669"/>
                </a:moveTo>
                <a:lnTo>
                  <a:pt x="0" y="35356"/>
                </a:lnTo>
                <a:lnTo>
                  <a:pt x="196373" y="44400"/>
                </a:lnTo>
                <a:lnTo>
                  <a:pt x="209042" y="44983"/>
                </a:lnTo>
                <a:lnTo>
                  <a:pt x="272795" y="41554"/>
                </a:lnTo>
                <a:lnTo>
                  <a:pt x="198374" y="0"/>
                </a:lnTo>
                <a:lnTo>
                  <a:pt x="209676" y="32296"/>
                </a:lnTo>
                <a:lnTo>
                  <a:pt x="196945" y="31710"/>
                </a:lnTo>
                <a:lnTo>
                  <a:pt x="507" y="2266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79848" y="6153912"/>
            <a:ext cx="673862" cy="76200"/>
          </a:xfrm>
          <a:custGeom>
            <a:avLst/>
            <a:gdLst/>
            <a:ahLst/>
            <a:cxnLst/>
            <a:rect l="l" t="t" r="r" b="b"/>
            <a:pathLst>
              <a:path w="673862" h="76200">
                <a:moveTo>
                  <a:pt x="610362" y="44450"/>
                </a:moveTo>
                <a:lnTo>
                  <a:pt x="597661" y="44450"/>
                </a:lnTo>
                <a:lnTo>
                  <a:pt x="597662" y="76200"/>
                </a:lnTo>
                <a:lnTo>
                  <a:pt x="673862" y="38100"/>
                </a:lnTo>
                <a:lnTo>
                  <a:pt x="610362" y="44450"/>
                </a:lnTo>
                <a:close/>
              </a:path>
              <a:path w="673862" h="76200">
                <a:moveTo>
                  <a:pt x="610362" y="31750"/>
                </a:moveTo>
                <a:lnTo>
                  <a:pt x="597662" y="0"/>
                </a:lnTo>
                <a:lnTo>
                  <a:pt x="597662" y="31749"/>
                </a:lnTo>
                <a:lnTo>
                  <a:pt x="610362" y="31750"/>
                </a:lnTo>
                <a:close/>
              </a:path>
              <a:path w="673862" h="76200">
                <a:moveTo>
                  <a:pt x="0" y="31750"/>
                </a:moveTo>
                <a:lnTo>
                  <a:pt x="0" y="44450"/>
                </a:lnTo>
                <a:lnTo>
                  <a:pt x="610362" y="44450"/>
                </a:lnTo>
                <a:lnTo>
                  <a:pt x="673862" y="38100"/>
                </a:lnTo>
                <a:lnTo>
                  <a:pt x="597662" y="0"/>
                </a:lnTo>
                <a:lnTo>
                  <a:pt x="610362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51271" y="5731002"/>
            <a:ext cx="607187" cy="472490"/>
          </a:xfrm>
          <a:custGeom>
            <a:avLst/>
            <a:gdLst/>
            <a:ahLst/>
            <a:cxnLst/>
            <a:rect l="l" t="t" r="r" b="b"/>
            <a:pathLst>
              <a:path w="607187" h="472490">
                <a:moveTo>
                  <a:pt x="0" y="452386"/>
                </a:moveTo>
                <a:lnTo>
                  <a:pt x="15493" y="472490"/>
                </a:lnTo>
                <a:lnTo>
                  <a:pt x="554603" y="56588"/>
                </a:lnTo>
                <a:lnTo>
                  <a:pt x="564641" y="48844"/>
                </a:lnTo>
                <a:lnTo>
                  <a:pt x="570102" y="76708"/>
                </a:lnTo>
                <a:lnTo>
                  <a:pt x="607187" y="0"/>
                </a:lnTo>
                <a:lnTo>
                  <a:pt x="549148" y="28727"/>
                </a:lnTo>
                <a:lnTo>
                  <a:pt x="539107" y="36473"/>
                </a:lnTo>
                <a:lnTo>
                  <a:pt x="0" y="452386"/>
                </a:lnTo>
                <a:close/>
              </a:path>
              <a:path w="607187" h="472490">
                <a:moveTo>
                  <a:pt x="549148" y="28727"/>
                </a:moveTo>
                <a:lnTo>
                  <a:pt x="607187" y="0"/>
                </a:lnTo>
                <a:lnTo>
                  <a:pt x="523620" y="16370"/>
                </a:lnTo>
                <a:lnTo>
                  <a:pt x="539107" y="36473"/>
                </a:lnTo>
                <a:lnTo>
                  <a:pt x="549148" y="28727"/>
                </a:lnTo>
                <a:close/>
              </a:path>
              <a:path w="607187" h="472490">
                <a:moveTo>
                  <a:pt x="570102" y="76708"/>
                </a:moveTo>
                <a:lnTo>
                  <a:pt x="564641" y="48844"/>
                </a:lnTo>
                <a:lnTo>
                  <a:pt x="554603" y="56588"/>
                </a:lnTo>
                <a:lnTo>
                  <a:pt x="570102" y="76708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52668" y="6181737"/>
            <a:ext cx="605790" cy="353199"/>
          </a:xfrm>
          <a:custGeom>
            <a:avLst/>
            <a:gdLst/>
            <a:ahLst/>
            <a:cxnLst/>
            <a:rect l="l" t="t" r="r" b="b"/>
            <a:pathLst>
              <a:path w="605790" h="353199">
                <a:moveTo>
                  <a:pt x="544322" y="332752"/>
                </a:moveTo>
                <a:lnTo>
                  <a:pt x="533308" y="326466"/>
                </a:lnTo>
                <a:lnTo>
                  <a:pt x="520700" y="348513"/>
                </a:lnTo>
                <a:lnTo>
                  <a:pt x="605790" y="353199"/>
                </a:lnTo>
                <a:lnTo>
                  <a:pt x="544322" y="332752"/>
                </a:lnTo>
                <a:close/>
              </a:path>
              <a:path w="605790" h="353199">
                <a:moveTo>
                  <a:pt x="558546" y="282333"/>
                </a:moveTo>
                <a:lnTo>
                  <a:pt x="545944" y="304369"/>
                </a:lnTo>
                <a:lnTo>
                  <a:pt x="557022" y="310692"/>
                </a:lnTo>
                <a:lnTo>
                  <a:pt x="558546" y="282333"/>
                </a:lnTo>
                <a:close/>
              </a:path>
              <a:path w="605790" h="353199">
                <a:moveTo>
                  <a:pt x="12700" y="0"/>
                </a:moveTo>
                <a:lnTo>
                  <a:pt x="0" y="22059"/>
                </a:lnTo>
                <a:lnTo>
                  <a:pt x="533308" y="326466"/>
                </a:lnTo>
                <a:lnTo>
                  <a:pt x="544322" y="332752"/>
                </a:lnTo>
                <a:lnTo>
                  <a:pt x="605790" y="353199"/>
                </a:lnTo>
                <a:lnTo>
                  <a:pt x="558546" y="282333"/>
                </a:lnTo>
                <a:lnTo>
                  <a:pt x="557022" y="310692"/>
                </a:lnTo>
                <a:lnTo>
                  <a:pt x="545944" y="304369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20568" y="5448300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1">
                <a:moveTo>
                  <a:pt x="304800" y="0"/>
                </a:moveTo>
                <a:lnTo>
                  <a:pt x="0" y="0"/>
                </a:lnTo>
                <a:lnTo>
                  <a:pt x="0" y="1409698"/>
                </a:lnTo>
                <a:lnTo>
                  <a:pt x="304800" y="1409698"/>
                </a:lnTo>
                <a:lnTo>
                  <a:pt x="30480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20568" y="5448300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1">
                <a:moveTo>
                  <a:pt x="304800" y="0"/>
                </a:moveTo>
                <a:lnTo>
                  <a:pt x="0" y="0"/>
                </a:lnTo>
                <a:lnTo>
                  <a:pt x="0" y="1409698"/>
                </a:lnTo>
              </a:path>
              <a:path w="304800" h="1513331">
                <a:moveTo>
                  <a:pt x="304800" y="1409698"/>
                </a:moveTo>
                <a:lnTo>
                  <a:pt x="304800" y="0"/>
                </a:lnTo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26536" y="5460490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304800" y="0"/>
                </a:moveTo>
                <a:lnTo>
                  <a:pt x="0" y="0"/>
                </a:lnTo>
                <a:lnTo>
                  <a:pt x="0" y="1397506"/>
                </a:lnTo>
                <a:lnTo>
                  <a:pt x="304800" y="1397506"/>
                </a:lnTo>
                <a:lnTo>
                  <a:pt x="30480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26536" y="5460490"/>
            <a:ext cx="304800" cy="1513332"/>
          </a:xfrm>
          <a:custGeom>
            <a:avLst/>
            <a:gdLst/>
            <a:ahLst/>
            <a:cxnLst/>
            <a:rect l="l" t="t" r="r" b="b"/>
            <a:pathLst>
              <a:path w="304800" h="1513332">
                <a:moveTo>
                  <a:pt x="304800" y="0"/>
                </a:moveTo>
                <a:lnTo>
                  <a:pt x="0" y="0"/>
                </a:lnTo>
                <a:lnTo>
                  <a:pt x="0" y="1397506"/>
                </a:lnTo>
              </a:path>
              <a:path w="304800" h="1513332">
                <a:moveTo>
                  <a:pt x="304800" y="1397506"/>
                </a:moveTo>
                <a:lnTo>
                  <a:pt x="304800" y="0"/>
                </a:lnTo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324987" y="6175209"/>
            <a:ext cx="202184" cy="76060"/>
          </a:xfrm>
          <a:custGeom>
            <a:avLst/>
            <a:gdLst/>
            <a:ahLst/>
            <a:cxnLst/>
            <a:rect l="l" t="t" r="r" b="b"/>
            <a:pathLst>
              <a:path w="202184" h="76060">
                <a:moveTo>
                  <a:pt x="138429" y="45135"/>
                </a:moveTo>
                <a:lnTo>
                  <a:pt x="125729" y="44376"/>
                </a:lnTo>
                <a:lnTo>
                  <a:pt x="123825" y="76060"/>
                </a:lnTo>
                <a:lnTo>
                  <a:pt x="202184" y="42583"/>
                </a:lnTo>
                <a:lnTo>
                  <a:pt x="138429" y="45135"/>
                </a:lnTo>
                <a:close/>
              </a:path>
              <a:path w="202184" h="76060">
                <a:moveTo>
                  <a:pt x="139191" y="32448"/>
                </a:moveTo>
                <a:lnTo>
                  <a:pt x="128397" y="0"/>
                </a:lnTo>
                <a:lnTo>
                  <a:pt x="126492" y="31689"/>
                </a:lnTo>
                <a:lnTo>
                  <a:pt x="139191" y="32448"/>
                </a:lnTo>
                <a:close/>
              </a:path>
              <a:path w="202184" h="76060">
                <a:moveTo>
                  <a:pt x="762" y="24180"/>
                </a:moveTo>
                <a:lnTo>
                  <a:pt x="0" y="36855"/>
                </a:lnTo>
                <a:lnTo>
                  <a:pt x="125729" y="44376"/>
                </a:lnTo>
                <a:lnTo>
                  <a:pt x="138429" y="45135"/>
                </a:lnTo>
                <a:lnTo>
                  <a:pt x="202184" y="42583"/>
                </a:lnTo>
                <a:lnTo>
                  <a:pt x="128397" y="0"/>
                </a:lnTo>
                <a:lnTo>
                  <a:pt x="139191" y="32448"/>
                </a:lnTo>
                <a:lnTo>
                  <a:pt x="126492" y="31689"/>
                </a:lnTo>
                <a:lnTo>
                  <a:pt x="762" y="2418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831336" y="6195060"/>
            <a:ext cx="251460" cy="76200"/>
          </a:xfrm>
          <a:custGeom>
            <a:avLst/>
            <a:gdLst/>
            <a:ahLst/>
            <a:cxnLst/>
            <a:rect l="l" t="t" r="r" b="b"/>
            <a:pathLst>
              <a:path w="251460" h="76200">
                <a:moveTo>
                  <a:pt x="187960" y="44449"/>
                </a:moveTo>
                <a:lnTo>
                  <a:pt x="175259" y="44450"/>
                </a:lnTo>
                <a:lnTo>
                  <a:pt x="175260" y="76199"/>
                </a:lnTo>
                <a:lnTo>
                  <a:pt x="251460" y="38099"/>
                </a:lnTo>
                <a:lnTo>
                  <a:pt x="187960" y="44449"/>
                </a:lnTo>
                <a:close/>
              </a:path>
              <a:path w="251460" h="76200">
                <a:moveTo>
                  <a:pt x="187960" y="31749"/>
                </a:moveTo>
                <a:lnTo>
                  <a:pt x="175260" y="0"/>
                </a:lnTo>
                <a:lnTo>
                  <a:pt x="175259" y="31750"/>
                </a:lnTo>
                <a:lnTo>
                  <a:pt x="187960" y="31749"/>
                </a:lnTo>
                <a:close/>
              </a:path>
              <a:path w="251460" h="76200">
                <a:moveTo>
                  <a:pt x="0" y="31749"/>
                </a:moveTo>
                <a:lnTo>
                  <a:pt x="0" y="44449"/>
                </a:lnTo>
                <a:lnTo>
                  <a:pt x="187960" y="44449"/>
                </a:lnTo>
                <a:lnTo>
                  <a:pt x="251460" y="38099"/>
                </a:lnTo>
                <a:lnTo>
                  <a:pt x="175260" y="0"/>
                </a:lnTo>
                <a:lnTo>
                  <a:pt x="187960" y="31749"/>
                </a:lnTo>
                <a:lnTo>
                  <a:pt x="0" y="3174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98042" y="233578"/>
            <a:ext cx="4337783" cy="1120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5897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latin typeface="Calibri Light"/>
                <a:cs typeface="Calibri Light"/>
              </a:rPr>
              <a:t>Wh</a:t>
            </a:r>
            <a:r>
              <a:rPr sz="6600" spc="-39" baseline="3103" dirty="0">
                <a:latin typeface="Calibri Light"/>
                <a:cs typeface="Calibri Light"/>
              </a:rPr>
              <a:t>a</a:t>
            </a:r>
            <a:r>
              <a:rPr sz="6600" spc="0" baseline="3103" dirty="0">
                <a:latin typeface="Calibri Light"/>
                <a:cs typeface="Calibri Light"/>
              </a:rPr>
              <a:t>t is </a:t>
            </a:r>
            <a:r>
              <a:rPr sz="6600" spc="9" baseline="3103" dirty="0">
                <a:latin typeface="Calibri Light"/>
                <a:cs typeface="Calibri Light"/>
              </a:rPr>
              <a:t>b</a:t>
            </a:r>
            <a:r>
              <a:rPr sz="6600" spc="0" baseline="3103" dirty="0">
                <a:latin typeface="Calibri Light"/>
                <a:cs typeface="Calibri Light"/>
              </a:rPr>
              <a:t>ias in</a:t>
            </a:r>
            <a:r>
              <a:rPr sz="6600" spc="14" baseline="3103" dirty="0">
                <a:latin typeface="Calibri Light"/>
                <a:cs typeface="Calibri Light"/>
              </a:rPr>
              <a:t> </a:t>
            </a:r>
            <a:r>
              <a:rPr sz="6600" spc="0" baseline="3103" dirty="0">
                <a:latin typeface="Calibri Light"/>
                <a:cs typeface="Calibri Light"/>
              </a:rPr>
              <a:t>AI?</a:t>
            </a:r>
            <a:endParaRPr sz="4400">
              <a:latin typeface="Calibri Light"/>
              <a:cs typeface="Calibri Light"/>
            </a:endParaRPr>
          </a:p>
          <a:p>
            <a:pPr marL="12700" marR="83941">
              <a:lnSpc>
                <a:spcPct val="101725"/>
              </a:lnSpc>
              <a:spcBef>
                <a:spcPts val="545"/>
              </a:spcBef>
            </a:pPr>
            <a:r>
              <a:rPr sz="2800" spc="0" dirty="0">
                <a:latin typeface="Calibri"/>
                <a:cs typeface="Calibri"/>
              </a:rPr>
              <a:t>Exp</a:t>
            </a:r>
            <a:r>
              <a:rPr sz="2800" spc="-9" dirty="0">
                <a:latin typeface="Calibri"/>
                <a:cs typeface="Calibri"/>
              </a:rPr>
              <a:t>l</a:t>
            </a:r>
            <a:r>
              <a:rPr sz="2800" spc="0" dirty="0">
                <a:latin typeface="Calibri"/>
                <a:cs typeface="Calibri"/>
              </a:rPr>
              <a:t>ic</a:t>
            </a:r>
            <a:r>
              <a:rPr sz="2800" spc="-9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t,</a:t>
            </a:r>
            <a:r>
              <a:rPr sz="2800" spc="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r</a:t>
            </a:r>
            <a:r>
              <a:rPr sz="2800" spc="-9" dirty="0">
                <a:latin typeface="Calibri"/>
                <a:cs typeface="Calibri"/>
              </a:rPr>
              <a:t>u</a:t>
            </a:r>
            <a:r>
              <a:rPr sz="2800" spc="0" dirty="0">
                <a:latin typeface="Calibri"/>
                <a:cs typeface="Calibri"/>
              </a:rPr>
              <a:t>le</a:t>
            </a:r>
            <a:r>
              <a:rPr sz="2800" spc="-4" dirty="0">
                <a:latin typeface="Calibri"/>
                <a:cs typeface="Calibri"/>
              </a:rPr>
              <a:t>-</a:t>
            </a:r>
            <a:r>
              <a:rPr sz="2800" spc="0" dirty="0">
                <a:latin typeface="Calibri"/>
                <a:cs typeface="Calibri"/>
              </a:rPr>
              <a:t>based</a:t>
            </a:r>
            <a:r>
              <a:rPr sz="2800" spc="26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AI: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9442" y="952298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26642" y="1415949"/>
            <a:ext cx="43693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75282" y="1415949"/>
            <a:ext cx="22628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see</a:t>
            </a:r>
            <a:r>
              <a:rPr sz="3600" spc="-14" baseline="4904" dirty="0">
                <a:latin typeface="Courier New"/>
                <a:cs typeface="Courier New"/>
              </a:rPr>
              <a:t>s</a:t>
            </a:r>
            <a:r>
              <a:rPr sz="3600" spc="-9" baseline="4904" dirty="0">
                <a:latin typeface="Courier New"/>
                <a:cs typeface="Courier New"/>
              </a:rPr>
              <a:t>(</a:t>
            </a:r>
            <a:r>
              <a:rPr sz="3600" spc="0" baseline="4904" dirty="0">
                <a:latin typeface="Courier New"/>
                <a:cs typeface="Courier New"/>
              </a:rPr>
              <a:t>system,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46626" y="1415949"/>
            <a:ext cx="61984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me)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26642" y="1809141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41042" y="1809141"/>
            <a:ext cx="207822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o</a:t>
            </a:r>
            <a:r>
              <a:rPr sz="3600" spc="-9" baseline="4904" dirty="0">
                <a:latin typeface="Courier New"/>
                <a:cs typeface="Courier New"/>
              </a:rPr>
              <a:t>ut</a:t>
            </a:r>
            <a:r>
              <a:rPr sz="3600" spc="0" baseline="4904" dirty="0">
                <a:latin typeface="Courier New"/>
                <a:cs typeface="Courier New"/>
              </a:rPr>
              <a:t>put(‘Y</a:t>
            </a:r>
            <a:r>
              <a:rPr sz="3600" spc="-9" baseline="4904" dirty="0">
                <a:latin typeface="Courier New"/>
                <a:cs typeface="Courier New"/>
              </a:rPr>
              <a:t>o</a:t>
            </a:r>
            <a:r>
              <a:rPr sz="3600" spc="0" baseline="4904" dirty="0">
                <a:latin typeface="Courier New"/>
                <a:cs typeface="Courier New"/>
              </a:rPr>
              <a:t>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29506" y="1809141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61026" y="1809141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r</a:t>
            </a:r>
            <a:r>
              <a:rPr sz="3600" spc="-9" baseline="4904" dirty="0">
                <a:latin typeface="Courier New"/>
                <a:cs typeface="Courier New"/>
              </a:rPr>
              <a:t>ig</a:t>
            </a:r>
            <a:r>
              <a:rPr sz="3600" spc="0" baseline="4904" dirty="0">
                <a:latin typeface="Courier New"/>
                <a:cs typeface="Courier New"/>
              </a:rPr>
              <a:t>ht!’)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26642" y="2200585"/>
            <a:ext cx="43735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IF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75831" y="2200585"/>
            <a:ext cx="226184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se</a:t>
            </a:r>
            <a:r>
              <a:rPr sz="3600" spc="-9" baseline="4904" dirty="0">
                <a:latin typeface="Courier New"/>
                <a:cs typeface="Courier New"/>
              </a:rPr>
              <a:t>e</a:t>
            </a:r>
            <a:r>
              <a:rPr sz="3600" spc="-14" baseline="4904" dirty="0">
                <a:latin typeface="Courier New"/>
                <a:cs typeface="Courier New"/>
              </a:rPr>
              <a:t>s(</a:t>
            </a:r>
            <a:r>
              <a:rPr sz="3600" spc="0" baseline="4904" dirty="0">
                <a:latin typeface="Courier New"/>
                <a:cs typeface="Courier New"/>
              </a:rPr>
              <a:t>syste</a:t>
            </a:r>
            <a:r>
              <a:rPr sz="3600" spc="-9" baseline="4904" dirty="0">
                <a:latin typeface="Courier New"/>
                <a:cs typeface="Courier New"/>
              </a:rPr>
              <a:t>m</a:t>
            </a:r>
            <a:r>
              <a:rPr sz="3600" spc="0" baseline="4904" dirty="0"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45885" y="2200585"/>
            <a:ext cx="2629343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my(ar</a:t>
            </a:r>
            <a:r>
              <a:rPr sz="3600" spc="-9" baseline="4904" dirty="0">
                <a:latin typeface="Courier New"/>
                <a:cs typeface="Courier New"/>
              </a:rPr>
              <a:t>c</a:t>
            </a:r>
            <a:r>
              <a:rPr sz="3600" spc="-14" baseline="4904" dirty="0">
                <a:latin typeface="Courier New"/>
                <a:cs typeface="Courier New"/>
              </a:rPr>
              <a:t>he</a:t>
            </a:r>
            <a:r>
              <a:rPr sz="3600" spc="0" baseline="4904" dirty="0">
                <a:latin typeface="Courier New"/>
                <a:cs typeface="Courier New"/>
              </a:rPr>
              <a:t>nemy))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26642" y="2598827"/>
            <a:ext cx="80264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THEN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41042" y="2598827"/>
            <a:ext cx="189687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g</a:t>
            </a:r>
            <a:r>
              <a:rPr sz="3600" spc="-9" baseline="4904" dirty="0">
                <a:latin typeface="Courier New"/>
                <a:cs typeface="Courier New"/>
              </a:rPr>
              <a:t>re</a:t>
            </a:r>
            <a:r>
              <a:rPr sz="3600" spc="0" baseline="4904" dirty="0">
                <a:latin typeface="Courier New"/>
                <a:cs typeface="Courier New"/>
              </a:rPr>
              <a:t>et(‘You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46626" y="2598827"/>
            <a:ext cx="6197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are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78146" y="2598827"/>
            <a:ext cx="15311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85"/>
              </a:lnSpc>
              <a:spcBef>
                <a:spcPts val="129"/>
              </a:spcBef>
            </a:pPr>
            <a:r>
              <a:rPr sz="3600" spc="0" baseline="4904" dirty="0">
                <a:latin typeface="Courier New"/>
                <a:cs typeface="Courier New"/>
              </a:rPr>
              <a:t>wr</a:t>
            </a:r>
            <a:r>
              <a:rPr sz="3600" spc="-9" baseline="4904" dirty="0">
                <a:latin typeface="Courier New"/>
                <a:cs typeface="Courier New"/>
              </a:rPr>
              <a:t>on</a:t>
            </a:r>
            <a:r>
              <a:rPr sz="3600" spc="0" baseline="4904" dirty="0">
                <a:latin typeface="Courier New"/>
                <a:cs typeface="Courier New"/>
              </a:rPr>
              <a:t>g!’)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442" y="3034964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8042" y="3056381"/>
            <a:ext cx="164219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‘b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k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59" baseline="2925" dirty="0">
                <a:latin typeface="Calibri"/>
                <a:cs typeface="Calibri"/>
              </a:rPr>
              <a:t>o</a:t>
            </a:r>
            <a:r>
              <a:rPr sz="4200" spc="69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’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47858" y="3056381"/>
            <a:ext cx="302237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shal</a:t>
            </a:r>
            <a:r>
              <a:rPr sz="4200" spc="-14" baseline="2925" dirty="0">
                <a:latin typeface="Calibri"/>
                <a:cs typeface="Calibri"/>
              </a:rPr>
              <a:t>l</a:t>
            </a:r>
            <a:r>
              <a:rPr sz="4200" spc="-9" baseline="2925" dirty="0">
                <a:latin typeface="Calibri"/>
                <a:cs typeface="Calibri"/>
              </a:rPr>
              <a:t>o</a:t>
            </a:r>
            <a:r>
              <a:rPr sz="4200" spc="0" baseline="2925" dirty="0">
                <a:latin typeface="Calibri"/>
                <a:cs typeface="Calibri"/>
              </a:rPr>
              <a:t>w</a:t>
            </a:r>
            <a:r>
              <a:rPr sz="4200" spc="-7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N</a:t>
            </a:r>
            <a:r>
              <a:rPr sz="4200" spc="-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:</a:t>
            </a:r>
            <a:r>
              <a:rPr sz="4200" spc="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ain</a:t>
            </a:r>
            <a:r>
              <a:rPr sz="4200" spc="-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05069" y="3624091"/>
            <a:ext cx="19719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2700" spc="0" baseline="4904" dirty="0">
                <a:latin typeface="Courier New"/>
                <a:cs typeface="Courier New"/>
              </a:rPr>
              <a:t>You</a:t>
            </a:r>
            <a:r>
              <a:rPr sz="2700" spc="-14" baseline="4904" dirty="0">
                <a:latin typeface="Courier New"/>
                <a:cs typeface="Courier New"/>
              </a:rPr>
              <a:t> a</a:t>
            </a:r>
            <a:r>
              <a:rPr sz="2700" spc="0" baseline="4904" dirty="0">
                <a:latin typeface="Courier New"/>
                <a:cs typeface="Courier New"/>
              </a:rPr>
              <a:t>re</a:t>
            </a:r>
            <a:r>
              <a:rPr sz="2700" spc="-14" baseline="4904" dirty="0">
                <a:latin typeface="Courier New"/>
                <a:cs typeface="Courier New"/>
              </a:rPr>
              <a:t> </a:t>
            </a:r>
            <a:r>
              <a:rPr sz="2700" spc="0" baseline="4904" dirty="0">
                <a:latin typeface="Courier New"/>
                <a:cs typeface="Courier New"/>
              </a:rPr>
              <a:t>r</a:t>
            </a:r>
            <a:r>
              <a:rPr sz="2700" spc="-14" baseline="4904" dirty="0">
                <a:latin typeface="Courier New"/>
                <a:cs typeface="Courier New"/>
              </a:rPr>
              <a:t>ig</a:t>
            </a:r>
            <a:r>
              <a:rPr sz="2700" spc="0" baseline="4904" dirty="0">
                <a:latin typeface="Courier New"/>
                <a:cs typeface="Courier New"/>
              </a:rPr>
              <a:t>ht!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60263" y="4420000"/>
            <a:ext cx="19719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2700" spc="0" baseline="4904" dirty="0">
                <a:latin typeface="Courier New"/>
                <a:cs typeface="Courier New"/>
              </a:rPr>
              <a:t>You</a:t>
            </a:r>
            <a:r>
              <a:rPr sz="2700" spc="-14" baseline="4904" dirty="0">
                <a:latin typeface="Courier New"/>
                <a:cs typeface="Courier New"/>
              </a:rPr>
              <a:t> a</a:t>
            </a:r>
            <a:r>
              <a:rPr sz="2700" spc="0" baseline="4904" dirty="0">
                <a:latin typeface="Courier New"/>
                <a:cs typeface="Courier New"/>
              </a:rPr>
              <a:t>re</a:t>
            </a:r>
            <a:r>
              <a:rPr sz="2700" spc="-14" baseline="4904" dirty="0">
                <a:latin typeface="Courier New"/>
                <a:cs typeface="Courier New"/>
              </a:rPr>
              <a:t> </a:t>
            </a:r>
            <a:r>
              <a:rPr sz="2700" spc="0" baseline="4904" dirty="0">
                <a:latin typeface="Courier New"/>
                <a:cs typeface="Courier New"/>
              </a:rPr>
              <a:t>w</a:t>
            </a:r>
            <a:r>
              <a:rPr sz="2700" spc="-14" baseline="4904" dirty="0">
                <a:latin typeface="Courier New"/>
                <a:cs typeface="Courier New"/>
              </a:rPr>
              <a:t>ro</a:t>
            </a:r>
            <a:r>
              <a:rPr sz="2700" spc="0" baseline="4904" dirty="0">
                <a:latin typeface="Courier New"/>
                <a:cs typeface="Courier New"/>
              </a:rPr>
              <a:t>ng!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9442" y="5080306"/>
            <a:ext cx="20309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8042" y="5101742"/>
            <a:ext cx="1642412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‘</a:t>
            </a:r>
            <a:r>
              <a:rPr sz="4200" spc="-9" baseline="2925" dirty="0">
                <a:latin typeface="Calibri"/>
                <a:cs typeface="Calibri"/>
              </a:rPr>
              <a:t>b</a:t>
            </a:r>
            <a:r>
              <a:rPr sz="4200" spc="0" baseline="2925" dirty="0">
                <a:latin typeface="Calibri"/>
                <a:cs typeface="Calibri"/>
              </a:rPr>
              <a:t>lack</a:t>
            </a:r>
            <a:r>
              <a:rPr sz="4200" spc="-4" baseline="2925" dirty="0">
                <a:latin typeface="Calibri"/>
                <a:cs typeface="Calibri"/>
              </a:rPr>
              <a:t>-</a:t>
            </a: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64" baseline="2925" dirty="0">
                <a:latin typeface="Calibri"/>
                <a:cs typeface="Calibri"/>
              </a:rPr>
              <a:t>o</a:t>
            </a:r>
            <a:r>
              <a:rPr sz="4200" spc="69" baseline="2925" dirty="0">
                <a:latin typeface="Calibri"/>
                <a:cs typeface="Calibri"/>
              </a:rPr>
              <a:t>x</a:t>
            </a:r>
            <a:r>
              <a:rPr sz="4200" spc="0" baseline="2925" dirty="0">
                <a:latin typeface="Calibri"/>
                <a:cs typeface="Calibri"/>
              </a:rPr>
              <a:t>’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47751" y="5101742"/>
            <a:ext cx="265071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0" baseline="2925" dirty="0">
                <a:latin typeface="Calibri"/>
                <a:cs typeface="Calibri"/>
              </a:rPr>
              <a:t>deep N</a:t>
            </a:r>
            <a:r>
              <a:rPr sz="4200" spc="-14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:</a:t>
            </a:r>
            <a:r>
              <a:rPr sz="4200" spc="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6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ain</a:t>
            </a:r>
            <a:r>
              <a:rPr sz="4200" spc="1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83426" y="5615761"/>
            <a:ext cx="101728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2700" spc="0" baseline="4904" dirty="0">
                <a:latin typeface="Courier New"/>
                <a:cs typeface="Courier New"/>
              </a:rPr>
              <a:t>You</a:t>
            </a:r>
            <a:r>
              <a:rPr sz="2700" spc="-14" baseline="4904" dirty="0">
                <a:latin typeface="Courier New"/>
                <a:cs typeface="Courier New"/>
              </a:rPr>
              <a:t> a</a:t>
            </a:r>
            <a:r>
              <a:rPr sz="2700" spc="0" baseline="4904" dirty="0">
                <a:latin typeface="Courier New"/>
                <a:cs typeface="Courier New"/>
              </a:rPr>
              <a:t>re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76217" y="5615761"/>
            <a:ext cx="880426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2700" spc="0" baseline="4904" dirty="0">
                <a:latin typeface="Courier New"/>
                <a:cs typeface="Courier New"/>
              </a:rPr>
              <a:t>r</a:t>
            </a:r>
            <a:r>
              <a:rPr sz="2700" spc="-14" baseline="4904" dirty="0">
                <a:latin typeface="Courier New"/>
                <a:cs typeface="Courier New"/>
              </a:rPr>
              <a:t>ig</a:t>
            </a:r>
            <a:r>
              <a:rPr sz="2700" spc="0" baseline="4904" dirty="0">
                <a:latin typeface="Courier New"/>
                <a:cs typeface="Courier New"/>
              </a:rPr>
              <a:t>ht!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23385" y="5973953"/>
            <a:ext cx="331134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b="1" spc="0" baseline="2925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27063" y="6432239"/>
            <a:ext cx="197199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sz="2700" spc="0" baseline="4904" dirty="0">
                <a:latin typeface="Courier New"/>
                <a:cs typeface="Courier New"/>
              </a:rPr>
              <a:t>You</a:t>
            </a:r>
            <a:r>
              <a:rPr sz="2700" spc="-14" baseline="4904" dirty="0">
                <a:latin typeface="Courier New"/>
                <a:cs typeface="Courier New"/>
              </a:rPr>
              <a:t> a</a:t>
            </a:r>
            <a:r>
              <a:rPr sz="2700" spc="0" baseline="4904" dirty="0">
                <a:latin typeface="Courier New"/>
                <a:cs typeface="Courier New"/>
              </a:rPr>
              <a:t>re</a:t>
            </a:r>
            <a:r>
              <a:rPr sz="2700" spc="-14" baseline="4904" dirty="0">
                <a:latin typeface="Courier New"/>
                <a:cs typeface="Courier New"/>
              </a:rPr>
              <a:t> </a:t>
            </a:r>
            <a:r>
              <a:rPr sz="2700" spc="0" baseline="4904" dirty="0">
                <a:latin typeface="Courier New"/>
                <a:cs typeface="Courier New"/>
              </a:rPr>
              <a:t>w</a:t>
            </a:r>
            <a:r>
              <a:rPr sz="2700" spc="-14" baseline="4904" dirty="0">
                <a:latin typeface="Courier New"/>
                <a:cs typeface="Courier New"/>
              </a:rPr>
              <a:t>ro</a:t>
            </a:r>
            <a:r>
              <a:rPr sz="2700" spc="0" baseline="4904" dirty="0">
                <a:latin typeface="Courier New"/>
                <a:cs typeface="Courier New"/>
              </a:rPr>
              <a:t>ng!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 rot="5400000">
            <a:off x="5331219" y="6070229"/>
            <a:ext cx="748002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 rot="5400000">
            <a:off x="4088005" y="6070558"/>
            <a:ext cx="1276852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dden</a:t>
            </a:r>
            <a:r>
              <a:rPr sz="2700" spc="29" baseline="30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34" baseline="303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-25" baseline="303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 rot="5400000">
            <a:off x="4264038" y="4058270"/>
            <a:ext cx="748002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5400000">
            <a:off x="3037854" y="6096415"/>
            <a:ext cx="1279623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700" spc="-4" baseline="3034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700" spc="4" baseline="3034" dirty="0">
                <a:solidFill>
                  <a:srgbClr val="FFFFFF"/>
                </a:solidFill>
                <a:latin typeface="Calibri"/>
                <a:cs typeface="Calibri"/>
              </a:rPr>
              <a:t>dde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700" spc="29" baseline="30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29" baseline="303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-19" baseline="303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700" spc="4" baseline="303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5400000">
            <a:off x="3020951" y="4058370"/>
            <a:ext cx="1276852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dden</a:t>
            </a:r>
            <a:r>
              <a:rPr sz="2700" spc="29" baseline="30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34" baseline="303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-25" baseline="303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 rot="5400000">
            <a:off x="2532636" y="6083105"/>
            <a:ext cx="1276852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spc="-4" baseline="3034" dirty="0">
                <a:solidFill>
                  <a:srgbClr val="FFFFFF"/>
                </a:solidFill>
                <a:latin typeface="Calibri"/>
                <a:cs typeface="Calibri"/>
              </a:rPr>
              <a:t>Hi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dden</a:t>
            </a:r>
            <a:r>
              <a:rPr sz="2700" spc="29" baseline="30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34" baseline="303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-25" baseline="3034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700" spc="0" baseline="3034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 rot="5400000">
            <a:off x="2335074" y="4058667"/>
            <a:ext cx="608225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700" b="1" spc="9" baseline="3034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700" b="1" spc="4" baseline="3034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70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5400000">
            <a:off x="2289354" y="6070626"/>
            <a:ext cx="608225" cy="2457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sz="270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700" b="1" spc="9" baseline="3034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700" b="1" spc="4" baseline="3034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700" b="1" spc="0" baseline="3034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3456" y="5588508"/>
            <a:ext cx="304800" cy="1208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442972" y="5588508"/>
            <a:ext cx="304800" cy="1208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4575048" y="5436108"/>
            <a:ext cx="304800" cy="14218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526536" y="5460490"/>
            <a:ext cx="304800" cy="13975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020568" y="5448300"/>
            <a:ext cx="304800" cy="14096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486656" y="3576828"/>
            <a:ext cx="304800" cy="1208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488692" y="3576828"/>
            <a:ext cx="304800" cy="12085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508248" y="3424428"/>
            <a:ext cx="304800" cy="1513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346834510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524000"/>
            <a:ext cx="10896600" cy="388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0830" marR="88218" algn="just">
              <a:lnSpc>
                <a:spcPct val="99995"/>
              </a:lnSpc>
              <a:spcBef>
                <a:spcPts val="355"/>
              </a:spcBef>
            </a:pPr>
            <a:r>
              <a:rPr sz="2400" spc="4" dirty="0">
                <a:latin typeface="Calibri"/>
                <a:cs typeface="Calibri"/>
              </a:rPr>
              <a:t>B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as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in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AI </a:t>
            </a:r>
            <a:r>
              <a:rPr sz="2400" spc="-19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an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be</a:t>
            </a:r>
            <a:r>
              <a:rPr sz="2400" spc="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i</a:t>
            </a:r>
            <a:r>
              <a:rPr sz="2400" spc="-14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2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oduced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ma</a:t>
            </a:r>
            <a:r>
              <a:rPr sz="2400" spc="-29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y </a:t>
            </a:r>
            <a:r>
              <a:rPr sz="2400" spc="-29" dirty="0">
                <a:latin typeface="Calibri"/>
                <a:cs typeface="Calibri"/>
              </a:rPr>
              <a:t>f</a:t>
            </a:r>
            <a:r>
              <a:rPr sz="2400" spc="0" dirty="0">
                <a:latin typeface="Calibri"/>
                <a:cs typeface="Calibri"/>
              </a:rPr>
              <a:t>orms, f</a:t>
            </a:r>
            <a:r>
              <a:rPr sz="2400" spc="-2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om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d</a:t>
            </a:r>
            <a:r>
              <a:rPr sz="2400" spc="-9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-14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o m</a:t>
            </a:r>
            <a:r>
              <a:rPr sz="2400" spc="-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thods a</a:t>
            </a:r>
            <a:r>
              <a:rPr sz="2400" spc="4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d </a:t>
            </a:r>
            <a:r>
              <a:rPr sz="2400" spc="4" dirty="0">
                <a:latin typeface="Calibri"/>
                <a:cs typeface="Calibri"/>
              </a:rPr>
              <a:t>a</a:t>
            </a:r>
            <a:r>
              <a:rPr sz="2400" spc="-4" dirty="0">
                <a:latin typeface="Calibri"/>
                <a:cs typeface="Calibri"/>
              </a:rPr>
              <a:t>lg</a:t>
            </a:r>
            <a:r>
              <a:rPr sz="2400" spc="0" dirty="0">
                <a:latin typeface="Calibri"/>
                <a:cs typeface="Calibri"/>
              </a:rPr>
              <a:t>or</a:t>
            </a:r>
            <a:r>
              <a:rPr sz="2400" spc="-9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thm</a:t>
            </a:r>
            <a:r>
              <a:rPr sz="2400" spc="4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,</a:t>
            </a:r>
            <a:r>
              <a:rPr sz="2400" spc="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and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-29" dirty="0">
                <a:latin typeface="Calibri"/>
                <a:cs typeface="Calibri"/>
              </a:rPr>
              <a:t>g</a:t>
            </a:r>
            <a:r>
              <a:rPr sz="2400" spc="-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9" dirty="0">
                <a:latin typeface="Calibri"/>
                <a:cs typeface="Calibri"/>
              </a:rPr>
              <a:t>iv</a:t>
            </a:r>
            <a:r>
              <a:rPr sz="2400" spc="0" dirty="0">
                <a:latin typeface="Calibri"/>
                <a:cs typeface="Calibri"/>
              </a:rPr>
              <a:t>ely</a:t>
            </a:r>
            <a:r>
              <a:rPr sz="2400" spc="-9" dirty="0">
                <a:latin typeface="Calibri"/>
                <a:cs typeface="Calibri"/>
              </a:rPr>
              <a:t> af</a:t>
            </a:r>
            <a:r>
              <a:rPr sz="2400" spc="-44" dirty="0">
                <a:latin typeface="Calibri"/>
                <a:cs typeface="Calibri"/>
              </a:rPr>
              <a:t>f</a:t>
            </a:r>
            <a:r>
              <a:rPr sz="2400" spc="0" dirty="0">
                <a:latin typeface="Calibri"/>
                <a:cs typeface="Calibri"/>
              </a:rPr>
              <a:t>ects p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ople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as </a:t>
            </a:r>
            <a:r>
              <a:rPr sz="2400" spc="-14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ell</a:t>
            </a:r>
            <a:r>
              <a:rPr sz="2400" spc="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as </a:t>
            </a:r>
            <a:r>
              <a:rPr sz="2400" spc="-2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4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ea</a:t>
            </a:r>
            <a:r>
              <a:rPr sz="2400" spc="-19" dirty="0">
                <a:latin typeface="Calibri"/>
                <a:cs typeface="Calibri"/>
              </a:rPr>
              <a:t>r</a:t>
            </a:r>
            <a:r>
              <a:rPr sz="2400" spc="-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h </a:t>
            </a:r>
            <a:r>
              <a:rPr sz="2400" spc="4" dirty="0">
                <a:latin typeface="Calibri"/>
                <a:cs typeface="Calibri"/>
              </a:rPr>
              <a:t>q</a:t>
            </a:r>
            <a:r>
              <a:rPr sz="2400" spc="0" dirty="0">
                <a:latin typeface="Calibri"/>
                <a:cs typeface="Calibri"/>
              </a:rPr>
              <a:t>ual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119" dirty="0">
                <a:latin typeface="Calibri"/>
                <a:cs typeface="Calibri"/>
              </a:rPr>
              <a:t>y</a:t>
            </a:r>
            <a:r>
              <a:rPr sz="2400" spc="0" dirty="0">
                <a:latin typeface="Calibri"/>
                <a:cs typeface="Calibri"/>
              </a:rPr>
              <a:t>.</a:t>
            </a:r>
            <a:r>
              <a:rPr sz="2400" spc="14" dirty="0">
                <a:latin typeface="Calibri"/>
                <a:cs typeface="Calibri"/>
              </a:rPr>
              <a:t> </a:t>
            </a:r>
            <a:endParaRPr lang="en-US" sz="2400" spc="14" dirty="0">
              <a:latin typeface="Calibri"/>
              <a:cs typeface="Calibri"/>
            </a:endParaRPr>
          </a:p>
          <a:p>
            <a:pPr marL="90830" marR="88218" algn="just">
              <a:lnSpc>
                <a:spcPct val="99995"/>
              </a:lnSpc>
              <a:spcBef>
                <a:spcPts val="355"/>
              </a:spcBef>
            </a:pPr>
            <a:endParaRPr lang="en-US" sz="2400" spc="14" dirty="0">
              <a:latin typeface="Calibri"/>
              <a:cs typeface="Calibri"/>
            </a:endParaRPr>
          </a:p>
          <a:p>
            <a:pPr marL="90830" marR="88218" algn="just">
              <a:lnSpc>
                <a:spcPct val="99995"/>
              </a:lnSpc>
              <a:spcBef>
                <a:spcPts val="355"/>
              </a:spcBef>
            </a:pPr>
            <a:r>
              <a:rPr sz="2400" spc="0" dirty="0">
                <a:latin typeface="Calibri"/>
                <a:cs typeface="Calibri"/>
              </a:rPr>
              <a:t>It also impac</a:t>
            </a:r>
            <a:r>
              <a:rPr sz="2400" spc="-4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s upon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an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nc</a:t>
            </a:r>
            <a:r>
              <a:rPr sz="2400" spc="-2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ea</a:t>
            </a:r>
            <a:r>
              <a:rPr sz="2400" spc="9" dirty="0">
                <a:latin typeface="Calibri"/>
                <a:cs typeface="Calibri"/>
              </a:rPr>
              <a:t>s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ng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amo</a:t>
            </a:r>
            <a:r>
              <a:rPr sz="2400" spc="4" dirty="0">
                <a:latin typeface="Calibri"/>
                <a:cs typeface="Calibri"/>
              </a:rPr>
              <a:t>u</a:t>
            </a:r>
            <a:r>
              <a:rPr sz="2400" spc="-9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 of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ea</a:t>
            </a:r>
            <a:r>
              <a:rPr sz="2400" spc="9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,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in</a:t>
            </a:r>
            <a:r>
              <a:rPr sz="2400" spc="-4" dirty="0">
                <a:latin typeface="Calibri"/>
                <a:cs typeface="Calibri"/>
              </a:rPr>
              <a:t>cl</a:t>
            </a:r>
            <a:r>
              <a:rPr sz="2400" spc="0" dirty="0">
                <a:latin typeface="Calibri"/>
                <a:cs typeface="Calibri"/>
              </a:rPr>
              <a:t>ud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ng</a:t>
            </a:r>
            <a:r>
              <a:rPr sz="2400" spc="2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s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4" dirty="0">
                <a:latin typeface="Calibri"/>
                <a:cs typeface="Calibri"/>
              </a:rPr>
              <a:t>s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9" dirty="0">
                <a:latin typeface="Calibri"/>
                <a:cs typeface="Calibri"/>
              </a:rPr>
              <a:t>iv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on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s,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s</a:t>
            </a:r>
            <a:r>
              <a:rPr sz="2400" spc="4" dirty="0">
                <a:latin typeface="Calibri"/>
                <a:cs typeface="Calibri"/>
              </a:rPr>
              <a:t>u</a:t>
            </a:r>
            <a:r>
              <a:rPr sz="2400" spc="-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h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as</a:t>
            </a:r>
            <a:r>
              <a:rPr sz="2400" spc="-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h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al</a:t>
            </a:r>
            <a:r>
              <a:rPr sz="2400" spc="-4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h</a:t>
            </a:r>
            <a:r>
              <a:rPr sz="2400" spc="-1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e, </a:t>
            </a:r>
            <a:r>
              <a:rPr sz="2400" spc="-4" dirty="0">
                <a:latin typeface="Calibri"/>
                <a:cs typeface="Calibri"/>
              </a:rPr>
              <a:t>l</a:t>
            </a:r>
            <a:r>
              <a:rPr sz="2400" spc="-9" dirty="0">
                <a:latin typeface="Calibri"/>
                <a:cs typeface="Calibri"/>
              </a:rPr>
              <a:t>a</a:t>
            </a:r>
            <a:r>
              <a:rPr sz="2400" spc="-159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,</a:t>
            </a:r>
            <a:r>
              <a:rPr sz="2400" spc="4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r</a:t>
            </a:r>
            <a:r>
              <a:rPr sz="2400" spc="-9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minal</a:t>
            </a:r>
            <a:r>
              <a:rPr sz="2400" spc="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ju</a:t>
            </a:r>
            <a:r>
              <a:rPr sz="2400" spc="-14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9" dirty="0">
                <a:latin typeface="Calibri"/>
                <a:cs typeface="Calibri"/>
              </a:rPr>
              <a:t>i</a:t>
            </a:r>
            <a:r>
              <a:rPr sz="2400" spc="-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e,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hi</a:t>
            </a:r>
            <a:r>
              <a:rPr sz="2400" spc="-4" dirty="0">
                <a:latin typeface="Calibri"/>
                <a:cs typeface="Calibri"/>
              </a:rPr>
              <a:t>ri</a:t>
            </a:r>
            <a:r>
              <a:rPr sz="2400" spc="0" dirty="0">
                <a:latin typeface="Calibri"/>
                <a:cs typeface="Calibri"/>
              </a:rPr>
              <a:t>n</a:t>
            </a:r>
            <a:r>
              <a:rPr sz="2400" spc="4" dirty="0">
                <a:latin typeface="Calibri"/>
                <a:cs typeface="Calibri"/>
              </a:rPr>
              <a:t>g</a:t>
            </a:r>
            <a:r>
              <a:rPr sz="2400" spc="0" dirty="0">
                <a:latin typeface="Calibri"/>
                <a:cs typeface="Calibri"/>
              </a:rPr>
              <a:t>.</a:t>
            </a:r>
            <a:endParaRPr lang="en-US" sz="2400" spc="0" dirty="0">
              <a:latin typeface="Calibri"/>
              <a:cs typeface="Calibri"/>
            </a:endParaRPr>
          </a:p>
          <a:p>
            <a:pPr marL="90830" marR="88218" algn="just">
              <a:lnSpc>
                <a:spcPct val="99995"/>
              </a:lnSpc>
              <a:spcBef>
                <a:spcPts val="355"/>
              </a:spcBef>
            </a:pPr>
            <a:endParaRPr lang="en-US" sz="2400" spc="0" dirty="0">
              <a:latin typeface="Calibri"/>
              <a:cs typeface="Calibri"/>
            </a:endParaRPr>
          </a:p>
          <a:p>
            <a:pPr marL="90830" marR="88218" algn="just">
              <a:lnSpc>
                <a:spcPct val="99995"/>
              </a:lnSpc>
              <a:spcBef>
                <a:spcPts val="355"/>
              </a:spcBef>
            </a:pPr>
            <a:r>
              <a:rPr lang="en-US" sz="2400" spc="0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n 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mpor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9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9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4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k </a:t>
            </a:r>
            <a:r>
              <a:rPr sz="2400" spc="-34" dirty="0">
                <a:latin typeface="Calibri"/>
                <a:cs typeface="Calibri"/>
              </a:rPr>
              <a:t>f</a:t>
            </a:r>
            <a:r>
              <a:rPr sz="2400" spc="0" dirty="0">
                <a:latin typeface="Calibri"/>
                <a:cs typeface="Calibri"/>
              </a:rPr>
              <a:t>or </a:t>
            </a:r>
            <a:r>
              <a:rPr sz="2400" spc="-2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4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ea</a:t>
            </a:r>
            <a:r>
              <a:rPr sz="2400" spc="-19" dirty="0">
                <a:latin typeface="Calibri"/>
                <a:cs typeface="Calibri"/>
              </a:rPr>
              <a:t>r</a:t>
            </a:r>
            <a:r>
              <a:rPr sz="2400" spc="-4" dirty="0">
                <a:latin typeface="Calibri"/>
                <a:cs typeface="Calibri"/>
              </a:rPr>
              <a:t>c</a:t>
            </a:r>
            <a:r>
              <a:rPr sz="2400" spc="0" dirty="0">
                <a:latin typeface="Calibri"/>
                <a:cs typeface="Calibri"/>
              </a:rPr>
              <a:t>h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-3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s 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s </a:t>
            </a:r>
            <a:r>
              <a:rPr sz="2400" spc="-14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o u</a:t>
            </a:r>
            <a:r>
              <a:rPr sz="2400" spc="4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e </a:t>
            </a:r>
            <a:r>
              <a:rPr sz="2400" spc="4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I</a:t>
            </a:r>
            <a:r>
              <a:rPr sz="2400" spc="-9" dirty="0">
                <a:latin typeface="Calibri"/>
                <a:cs typeface="Calibri"/>
              </a:rPr>
              <a:t> </a:t>
            </a:r>
            <a:r>
              <a:rPr sz="2400" spc="-14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o 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d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-9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9" dirty="0">
                <a:latin typeface="Calibri"/>
                <a:cs typeface="Calibri"/>
              </a:rPr>
              <a:t>i</a:t>
            </a:r>
            <a:r>
              <a:rPr sz="2400" spc="9" dirty="0">
                <a:latin typeface="Calibri"/>
                <a:cs typeface="Calibri"/>
              </a:rPr>
              <a:t>f</a:t>
            </a:r>
            <a:r>
              <a:rPr sz="2400" spc="0" dirty="0">
                <a:latin typeface="Calibri"/>
                <a:cs typeface="Calibri"/>
              </a:rPr>
              <a:t>y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and 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4" dirty="0">
                <a:latin typeface="Calibri"/>
                <a:cs typeface="Calibri"/>
              </a:rPr>
              <a:t>d</a:t>
            </a:r>
            <a:r>
              <a:rPr sz="2400" spc="0" dirty="0">
                <a:latin typeface="Calibri"/>
                <a:cs typeface="Calibri"/>
              </a:rPr>
              <a:t>uce</a:t>
            </a:r>
            <a:r>
              <a:rPr sz="2400" spc="2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(human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or machine)</a:t>
            </a:r>
            <a:r>
              <a:rPr sz="2400" spc="19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bias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s, as</a:t>
            </a:r>
            <a:r>
              <a:rPr sz="2400" spc="4" dirty="0">
                <a:latin typeface="Calibri"/>
                <a:cs typeface="Calibri"/>
              </a:rPr>
              <a:t> </a:t>
            </a:r>
            <a:r>
              <a:rPr sz="2400" spc="-14" dirty="0">
                <a:latin typeface="Calibri"/>
                <a:cs typeface="Calibri"/>
              </a:rPr>
              <a:t>w</a:t>
            </a:r>
            <a:r>
              <a:rPr sz="2400" spc="0" dirty="0">
                <a:latin typeface="Calibri"/>
                <a:cs typeface="Calibri"/>
              </a:rPr>
              <a:t>ell</a:t>
            </a:r>
            <a:r>
              <a:rPr sz="2400" spc="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as</a:t>
            </a:r>
            <a:r>
              <a:rPr sz="2400" spc="-4" dirty="0">
                <a:latin typeface="Calibri"/>
                <a:cs typeface="Calibri"/>
              </a:rPr>
              <a:t> i</a:t>
            </a:r>
            <a:r>
              <a:rPr sz="2400" spc="0" dirty="0">
                <a:latin typeface="Calibri"/>
                <a:cs typeface="Calibri"/>
              </a:rPr>
              <a:t>mp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-14" dirty="0">
                <a:latin typeface="Calibri"/>
                <a:cs typeface="Calibri"/>
              </a:rPr>
              <a:t>o</a:t>
            </a:r>
            <a:r>
              <a:rPr sz="2400" spc="-9" dirty="0">
                <a:latin typeface="Calibri"/>
                <a:cs typeface="Calibri"/>
              </a:rPr>
              <a:t>v</a:t>
            </a:r>
            <a:r>
              <a:rPr sz="2400" spc="0" dirty="0">
                <a:latin typeface="Calibri"/>
                <a:cs typeface="Calibri"/>
              </a:rPr>
              <a:t>e </a:t>
            </a:r>
            <a:r>
              <a:rPr sz="2400" spc="4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I </a:t>
            </a:r>
            <a:r>
              <a:rPr sz="2400" spc="-29" dirty="0">
                <a:latin typeface="Calibri"/>
                <a:cs typeface="Calibri"/>
              </a:rPr>
              <a:t>s</a:t>
            </a:r>
            <a:r>
              <a:rPr sz="2400" spc="-9" dirty="0">
                <a:latin typeface="Calibri"/>
                <a:cs typeface="Calibri"/>
              </a:rPr>
              <a:t>y</a:t>
            </a:r>
            <a:r>
              <a:rPr sz="2400" spc="-19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spc="0" dirty="0">
                <a:latin typeface="Calibri"/>
                <a:cs typeface="Calibri"/>
              </a:rPr>
              <a:t>em</a:t>
            </a:r>
            <a:r>
              <a:rPr sz="2400" spc="9" dirty="0">
                <a:latin typeface="Calibri"/>
                <a:cs typeface="Calibri"/>
              </a:rPr>
              <a:t>s</a:t>
            </a:r>
            <a:r>
              <a:rPr sz="2400" spc="0" dirty="0">
                <a:latin typeface="Calibri"/>
                <a:cs typeface="Calibri"/>
              </a:rPr>
              <a:t>,</a:t>
            </a:r>
            <a:r>
              <a:rPr sz="2400" spc="-14" dirty="0">
                <a:latin typeface="Calibri"/>
                <a:cs typeface="Calibri"/>
              </a:rPr>
              <a:t> t</a:t>
            </a:r>
            <a:r>
              <a:rPr sz="2400" spc="0" dirty="0">
                <a:latin typeface="Calibri"/>
                <a:cs typeface="Calibri"/>
              </a:rPr>
              <a:t>o p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-9" dirty="0">
                <a:latin typeface="Calibri"/>
                <a:cs typeface="Calibri"/>
              </a:rPr>
              <a:t>ev</a:t>
            </a:r>
            <a:r>
              <a:rPr sz="2400" spc="0" dirty="0">
                <a:latin typeface="Calibri"/>
                <a:cs typeface="Calibri"/>
              </a:rPr>
              <a:t>e</a:t>
            </a:r>
            <a:r>
              <a:rPr sz="2400" spc="-4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 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-9" dirty="0">
                <a:latin typeface="Calibri"/>
                <a:cs typeface="Calibri"/>
              </a:rPr>
              <a:t>n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29" dirty="0">
                <a:latin typeface="Calibri"/>
                <a:cs typeface="Calibri"/>
              </a:rPr>
              <a:t>r</a:t>
            </a:r>
            <a:r>
              <a:rPr sz="2400" spc="0" dirty="0">
                <a:latin typeface="Calibri"/>
                <a:cs typeface="Calibri"/>
              </a:rPr>
              <a:t>oduc</a:t>
            </a:r>
            <a:r>
              <a:rPr sz="2400" spc="-4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ng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and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p</a:t>
            </a:r>
            <a:r>
              <a:rPr sz="2400" spc="4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rp</a:t>
            </a:r>
            <a:r>
              <a:rPr sz="2400" spc="-9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tu</a:t>
            </a:r>
            <a:r>
              <a:rPr sz="2400" spc="-9" dirty="0">
                <a:latin typeface="Calibri"/>
                <a:cs typeface="Calibri"/>
              </a:rPr>
              <a:t>a</a:t>
            </a:r>
            <a:r>
              <a:rPr sz="2400" spc="0" dirty="0">
                <a:latin typeface="Calibri"/>
                <a:cs typeface="Calibri"/>
              </a:rPr>
              <a:t>t</a:t>
            </a:r>
            <a:r>
              <a:rPr sz="2400" spc="-9" dirty="0">
                <a:latin typeface="Calibri"/>
                <a:cs typeface="Calibri"/>
              </a:rPr>
              <a:t>i</a:t>
            </a:r>
            <a:r>
              <a:rPr sz="2400" spc="0" dirty="0">
                <a:latin typeface="Calibri"/>
                <a:cs typeface="Calibri"/>
              </a:rPr>
              <a:t>ng</a:t>
            </a:r>
            <a:r>
              <a:rPr sz="2400" spc="14" dirty="0">
                <a:latin typeface="Calibri"/>
                <a:cs typeface="Calibri"/>
              </a:rPr>
              <a:t> </a:t>
            </a:r>
            <a:r>
              <a:rPr sz="2400" spc="0" dirty="0">
                <a:latin typeface="Calibri"/>
                <a:cs typeface="Calibri"/>
              </a:rPr>
              <a:t>bias.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347526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701464" y="611034"/>
            <a:ext cx="5208879" cy="7458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585"/>
              </a:lnSpc>
              <a:spcBef>
                <a:spcPts val="229"/>
              </a:spcBef>
            </a:pPr>
            <a:r>
              <a:rPr sz="6600" spc="0" baseline="3103" dirty="0">
                <a:solidFill>
                  <a:srgbClr val="FFFF00"/>
                </a:solidFill>
                <a:latin typeface="Calibri Light"/>
                <a:cs typeface="Calibri Light"/>
              </a:rPr>
              <a:t>C</a:t>
            </a:r>
            <a:r>
              <a:rPr sz="6600" spc="-50" baseline="3103" dirty="0">
                <a:solidFill>
                  <a:srgbClr val="FFFF00"/>
                </a:solidFill>
                <a:latin typeface="Calibri Light"/>
                <a:cs typeface="Calibri Light"/>
              </a:rPr>
              <a:t>a</a:t>
            </a:r>
            <a:r>
              <a:rPr sz="6600" spc="-39" baseline="3103" dirty="0">
                <a:solidFill>
                  <a:srgbClr val="FFFF00"/>
                </a:solidFill>
                <a:latin typeface="Calibri Light"/>
                <a:cs typeface="Calibri Light"/>
              </a:rPr>
              <a:t>t</a:t>
            </a:r>
            <a:r>
              <a:rPr sz="6600" spc="0" baseline="3103" dirty="0">
                <a:solidFill>
                  <a:srgbClr val="FFFF00"/>
                </a:solidFill>
                <a:latin typeface="Calibri Light"/>
                <a:cs typeface="Calibri Light"/>
              </a:rPr>
              <a:t>e</a:t>
            </a:r>
            <a:r>
              <a:rPr sz="6600" spc="-25" baseline="3103" dirty="0">
                <a:solidFill>
                  <a:srgbClr val="FFFF00"/>
                </a:solidFill>
                <a:latin typeface="Calibri Light"/>
                <a:cs typeface="Calibri Light"/>
              </a:rPr>
              <a:t>g</a:t>
            </a:r>
            <a:r>
              <a:rPr sz="6600" spc="0" baseline="3103" dirty="0">
                <a:solidFill>
                  <a:srgbClr val="FFFF00"/>
                </a:solidFill>
                <a:latin typeface="Calibri Light"/>
                <a:cs typeface="Calibri Light"/>
              </a:rPr>
              <a:t>ories of </a:t>
            </a:r>
            <a:r>
              <a:rPr sz="6600" spc="9" baseline="3103" dirty="0">
                <a:solidFill>
                  <a:srgbClr val="FFFF00"/>
                </a:solidFill>
                <a:latin typeface="Calibri Light"/>
                <a:cs typeface="Calibri Light"/>
              </a:rPr>
              <a:t>b</a:t>
            </a:r>
            <a:r>
              <a:rPr sz="6600" spc="0" baseline="3103" dirty="0">
                <a:solidFill>
                  <a:srgbClr val="FFFF00"/>
                </a:solidFill>
                <a:latin typeface="Calibri Light"/>
                <a:cs typeface="Calibri Light"/>
              </a:rPr>
              <a:t>ias in AI</a:t>
            </a:r>
            <a:endParaRPr sz="4400" dirty="0">
              <a:solidFill>
                <a:srgbClr val="FFFF00"/>
              </a:solidFill>
              <a:latin typeface="Calibri Light"/>
              <a:cs typeface="Calibri Light"/>
            </a:endParaRPr>
          </a:p>
          <a:p>
            <a:pPr marL="12700" marR="83941">
              <a:lnSpc>
                <a:spcPct val="95825"/>
              </a:lnSpc>
              <a:spcBef>
                <a:spcPts val="3673"/>
              </a:spcBef>
            </a:pPr>
            <a:r>
              <a:rPr sz="2800" spc="0" dirty="0">
                <a:solidFill>
                  <a:srgbClr val="FFFF00"/>
                </a:solidFill>
                <a:latin typeface="Arial"/>
                <a:cs typeface="Arial"/>
              </a:rPr>
              <a:t>•</a:t>
            </a:r>
            <a:endParaRPr sz="280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5540" y="1882267"/>
            <a:ext cx="8320728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0"/>
              </a:lnSpc>
              <a:spcBef>
                <a:spcPts val="147"/>
              </a:spcBef>
            </a:pP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ese</a:t>
            </a:r>
            <a:r>
              <a:rPr sz="4200" spc="9" baseline="2925" dirty="0">
                <a:latin typeface="Calibri"/>
                <a:cs typeface="Calibri"/>
              </a:rPr>
              <a:t>a</a:t>
            </a: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che</a:t>
            </a:r>
            <a:r>
              <a:rPr sz="4200" spc="-39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98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h</a:t>
            </a:r>
            <a:r>
              <a:rPr sz="4200" spc="-44" baseline="2925" dirty="0">
                <a:latin typeface="Calibri"/>
                <a:cs typeface="Calibri"/>
              </a:rPr>
              <a:t>a</a:t>
            </a:r>
            <a:r>
              <a:rPr sz="4200" spc="-25" baseline="2925" dirty="0">
                <a:latin typeface="Calibri"/>
                <a:cs typeface="Calibri"/>
              </a:rPr>
              <a:t>v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4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ide</a:t>
            </a:r>
            <a:r>
              <a:rPr sz="4200" spc="-29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tified</a:t>
            </a:r>
            <a:r>
              <a:rPr sz="4200" spc="-24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</a:t>
            </a: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ee</a:t>
            </a:r>
            <a:r>
              <a:rPr sz="4200" spc="-29" baseline="2925" dirty="0">
                <a:latin typeface="Calibri"/>
                <a:cs typeface="Calibri"/>
              </a:rPr>
              <a:t> </a:t>
            </a:r>
            <a:r>
              <a:rPr sz="4200" u="heavy" spc="-1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ca</a:t>
            </a:r>
            <a:r>
              <a:rPr sz="4200" u="heavy" spc="-1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t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e</a:t>
            </a:r>
            <a:r>
              <a:rPr sz="4200" u="heavy" spc="-1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g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ories</a:t>
            </a:r>
            <a:r>
              <a:rPr sz="4200" u="heavy" spc="-102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of</a:t>
            </a:r>
            <a:r>
              <a:rPr sz="4200" u="heavy" spc="-24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bias</a:t>
            </a:r>
            <a:r>
              <a:rPr sz="4200" u="heavy" spc="-36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in</a:t>
            </a:r>
            <a:r>
              <a:rPr sz="4200" u="heavy" spc="-17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4200" u="heavy" spc="0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A</a:t>
            </a:r>
            <a:r>
              <a:rPr sz="4200" u="heavy" spc="-29" baseline="2925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I</a:t>
            </a:r>
            <a:r>
              <a:rPr sz="4200" spc="0" baseline="2925" dirty="0">
                <a:latin typeface="Calibri"/>
                <a:cs typeface="Calibri"/>
                <a:hlinkClick r:id="rId2"/>
              </a:rPr>
              <a:t>: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40" y="2373294"/>
            <a:ext cx="2029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40" y="2394711"/>
            <a:ext cx="10087484" cy="2938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412">
              <a:lnSpc>
                <a:spcPts val="2950"/>
              </a:lnSpc>
              <a:spcBef>
                <a:spcPts val="147"/>
              </a:spcBef>
            </a:pPr>
            <a:r>
              <a:rPr sz="4200" i="1" spc="0" baseline="2925" dirty="0">
                <a:solidFill>
                  <a:srgbClr val="FF0000"/>
                </a:solidFill>
                <a:latin typeface="Calibri"/>
                <a:cs typeface="Calibri"/>
              </a:rPr>
              <a:t>Alg</a:t>
            </a:r>
            <a:r>
              <a:rPr sz="4200" i="1" spc="9" baseline="292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200" i="1" spc="0" baseline="2925" dirty="0">
                <a:solidFill>
                  <a:srgbClr val="FF0000"/>
                </a:solidFill>
                <a:latin typeface="Calibri"/>
                <a:cs typeface="Calibri"/>
              </a:rPr>
              <a:t>rithmic</a:t>
            </a:r>
            <a:r>
              <a:rPr sz="4200" i="1" spc="-111" baseline="29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200" i="1" spc="0" baseline="292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4200" i="1" spc="4" baseline="29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200" i="1" spc="0" baseline="2925" dirty="0">
                <a:solidFill>
                  <a:srgbClr val="FF0000"/>
                </a:solidFill>
                <a:latin typeface="Calibri"/>
                <a:cs typeface="Calibri"/>
              </a:rPr>
              <a:t>ej</a:t>
            </a:r>
            <a:r>
              <a:rPr sz="4200" i="1" spc="4" baseline="2925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4200" i="1" spc="0" baseline="2925" dirty="0">
                <a:solidFill>
                  <a:srgbClr val="FF0000"/>
                </a:solidFill>
                <a:latin typeface="Calibri"/>
                <a:cs typeface="Calibri"/>
              </a:rPr>
              <a:t>dice</a:t>
            </a:r>
            <a:r>
              <a:rPr sz="4200" i="1" spc="-144" baseline="29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oc</a:t>
            </a:r>
            <a:r>
              <a:rPr sz="4200" spc="9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u</a:t>
            </a:r>
            <a:r>
              <a:rPr sz="4200" spc="-5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s</a:t>
            </a:r>
            <a:r>
              <a:rPr sz="4200" spc="-1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when</a:t>
            </a:r>
            <a:r>
              <a:rPr sz="4200" spc="-53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the</a:t>
            </a:r>
            <a:r>
              <a:rPr sz="4200" spc="-4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 is</a:t>
            </a:r>
            <a:r>
              <a:rPr sz="4200" spc="-1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r>
              <a:rPr sz="4200" spc="-8" baseline="2925" dirty="0">
                <a:latin typeface="Calibri"/>
                <a:cs typeface="Calibri"/>
              </a:rPr>
              <a:t> </a:t>
            </a:r>
            <a:r>
              <a:rPr sz="4200" spc="-44" baseline="2925" dirty="0">
                <a:latin typeface="Calibri"/>
                <a:cs typeface="Calibri"/>
              </a:rPr>
              <a:t>s</a:t>
            </a:r>
            <a:r>
              <a:rPr sz="4200" spc="-34" baseline="2925" dirty="0">
                <a:latin typeface="Calibri"/>
                <a:cs typeface="Calibri"/>
              </a:rPr>
              <a:t>t</a:t>
            </a:r>
            <a:r>
              <a:rPr sz="4200" spc="-19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</a:t>
            </a:r>
            <a:r>
              <a:rPr sz="4200" spc="-44" baseline="2925" dirty="0">
                <a:latin typeface="Calibri"/>
                <a:cs typeface="Calibri"/>
              </a:rPr>
              <a:t>s</a:t>
            </a:r>
            <a:r>
              <a:rPr sz="4200" spc="0" baseline="2925" dirty="0">
                <a:latin typeface="Calibri"/>
                <a:cs typeface="Calibri"/>
              </a:rPr>
              <a:t>ti</a:t>
            </a:r>
            <a:r>
              <a:rPr sz="4200" spc="-25" baseline="2925" dirty="0">
                <a:latin typeface="Calibri"/>
                <a:cs typeface="Calibri"/>
              </a:rPr>
              <a:t>c</a:t>
            </a:r>
            <a:r>
              <a:rPr sz="4200" spc="0" baseline="2925" dirty="0">
                <a:latin typeface="Calibri"/>
                <a:cs typeface="Calibri"/>
              </a:rPr>
              <a:t>al</a:t>
            </a:r>
            <a:r>
              <a:rPr sz="4200" spc="-1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dep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nde</a:t>
            </a:r>
            <a:r>
              <a:rPr sz="4200" spc="-14" baseline="2925" dirty="0">
                <a:latin typeface="Calibri"/>
                <a:cs typeface="Calibri"/>
              </a:rPr>
              <a:t>n</a:t>
            </a:r>
            <a:r>
              <a:rPr sz="4200" spc="0" baseline="2925" dirty="0">
                <a:latin typeface="Calibri"/>
                <a:cs typeface="Calibri"/>
              </a:rPr>
              <a:t>ce</a:t>
            </a:r>
            <a:endParaRPr sz="2800" dirty="0">
              <a:latin typeface="Calibri"/>
              <a:cs typeface="Calibri"/>
            </a:endParaRPr>
          </a:p>
          <a:p>
            <a:pPr marL="12700" marR="52412">
              <a:lnSpc>
                <a:spcPts val="3025"/>
              </a:lnSpc>
              <a:spcBef>
                <a:spcPts val="3"/>
              </a:spcBef>
            </a:pPr>
            <a:r>
              <a:rPr sz="4200" spc="0" baseline="2925" dirty="0">
                <a:latin typeface="Calibri"/>
                <a:cs typeface="Calibri"/>
              </a:rPr>
              <a:t>b</a:t>
            </a:r>
            <a:r>
              <a:rPr sz="4200" spc="-9" baseline="2925" dirty="0">
                <a:latin typeface="Calibri"/>
                <a:cs typeface="Calibri"/>
              </a:rPr>
              <a:t>e</a:t>
            </a:r>
            <a:r>
              <a:rPr sz="4200" spc="0" baseline="2925" dirty="0">
                <a:latin typeface="Calibri"/>
                <a:cs typeface="Calibri"/>
              </a:rPr>
              <a:t>t</a:t>
            </a:r>
            <a:r>
              <a:rPr sz="4200" spc="-14" baseline="2925" dirty="0">
                <a:latin typeface="Calibri"/>
                <a:cs typeface="Calibri"/>
              </a:rPr>
              <a:t>w</a:t>
            </a:r>
            <a:r>
              <a:rPr sz="4200" spc="0" baseline="2925" dirty="0">
                <a:latin typeface="Calibri"/>
                <a:cs typeface="Calibri"/>
              </a:rPr>
              <a:t>een</a:t>
            </a:r>
            <a:r>
              <a:rPr sz="4200" spc="-71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p</a:t>
            </a:r>
            <a:r>
              <a:rPr sz="4200" spc="-50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4" baseline="2925" dirty="0">
                <a:latin typeface="Calibri"/>
                <a:cs typeface="Calibri"/>
              </a:rPr>
              <a:t>c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ed</a:t>
            </a:r>
            <a:r>
              <a:rPr sz="4200" spc="-38" baseline="2925" dirty="0">
                <a:latin typeface="Calibri"/>
                <a:cs typeface="Calibri"/>
              </a:rPr>
              <a:t> </a:t>
            </a:r>
            <a:r>
              <a:rPr sz="4200" spc="-69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1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tu</a:t>
            </a:r>
            <a:r>
              <a:rPr sz="4200" spc="-34" baseline="2925" dirty="0">
                <a:latin typeface="Calibri"/>
                <a:cs typeface="Calibri"/>
              </a:rPr>
              <a:t>r</a:t>
            </a:r>
            <a:r>
              <a:rPr sz="4200" spc="0" baseline="2925" dirty="0">
                <a:latin typeface="Calibri"/>
                <a:cs typeface="Calibri"/>
              </a:rPr>
              <a:t>es</a:t>
            </a:r>
            <a:r>
              <a:rPr sz="4200" spc="-4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and</a:t>
            </a:r>
            <a:r>
              <a:rPr sz="4200" spc="-27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other</a:t>
            </a:r>
            <a:r>
              <a:rPr sz="4200" spc="-4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i</a:t>
            </a:r>
            <a:r>
              <a:rPr sz="4200" spc="-19" baseline="2925" dirty="0">
                <a:latin typeface="Calibri"/>
                <a:cs typeface="Calibri"/>
              </a:rPr>
              <a:t>n</a:t>
            </a:r>
            <a:r>
              <a:rPr sz="4200" spc="-59" baseline="2925" dirty="0">
                <a:latin typeface="Calibri"/>
                <a:cs typeface="Calibri"/>
              </a:rPr>
              <a:t>f</a:t>
            </a:r>
            <a:r>
              <a:rPr sz="4200" spc="0" baseline="2925" dirty="0">
                <a:latin typeface="Calibri"/>
                <a:cs typeface="Calibri"/>
              </a:rPr>
              <a:t>orm</a:t>
            </a:r>
            <a:r>
              <a:rPr sz="4200" spc="-14" baseline="2925" dirty="0">
                <a:latin typeface="Calibri"/>
                <a:cs typeface="Calibri"/>
              </a:rPr>
              <a:t>a</a:t>
            </a:r>
            <a:r>
              <a:rPr sz="4200" spc="0" baseline="2925" dirty="0">
                <a:latin typeface="Calibri"/>
                <a:cs typeface="Calibri"/>
              </a:rPr>
              <a:t>tion</a:t>
            </a:r>
            <a:r>
              <a:rPr sz="4200" spc="-110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used</a:t>
            </a:r>
            <a:r>
              <a:rPr sz="4200" spc="-29" baseline="2925" dirty="0">
                <a:latin typeface="Calibri"/>
                <a:cs typeface="Calibri"/>
              </a:rPr>
              <a:t> </a:t>
            </a:r>
            <a:r>
              <a:rPr sz="4200" spc="-19" baseline="2925" dirty="0">
                <a:latin typeface="Calibri"/>
                <a:cs typeface="Calibri"/>
              </a:rPr>
              <a:t>t</a:t>
            </a:r>
            <a:r>
              <a:rPr sz="4200" spc="0" baseline="2925" dirty="0">
                <a:latin typeface="Calibri"/>
                <a:cs typeface="Calibri"/>
              </a:rPr>
              <a:t>o</a:t>
            </a:r>
            <a:r>
              <a:rPr sz="4200" spc="-9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ma</a:t>
            </a:r>
            <a:r>
              <a:rPr sz="4200" spc="-75" baseline="2925" dirty="0">
                <a:latin typeface="Calibri"/>
                <a:cs typeface="Calibri"/>
              </a:rPr>
              <a:t>k</a:t>
            </a:r>
            <a:r>
              <a:rPr sz="4200" spc="0" baseline="2925" dirty="0">
                <a:latin typeface="Calibri"/>
                <a:cs typeface="Calibri"/>
              </a:rPr>
              <a:t>e</a:t>
            </a:r>
            <a:r>
              <a:rPr sz="4200" spc="-62" baseline="2925" dirty="0">
                <a:latin typeface="Calibri"/>
                <a:cs typeface="Calibri"/>
              </a:rPr>
              <a:t> </a:t>
            </a:r>
            <a:r>
              <a:rPr sz="4200" spc="0" baseline="2925" dirty="0">
                <a:latin typeface="Calibri"/>
                <a:cs typeface="Calibri"/>
              </a:rPr>
              <a:t>a</a:t>
            </a:r>
            <a:endParaRPr sz="2800" dirty="0">
              <a:latin typeface="Calibri"/>
              <a:cs typeface="Calibri"/>
            </a:endParaRPr>
          </a:p>
          <a:p>
            <a:pPr marL="12700" marR="52412">
              <a:lnSpc>
                <a:spcPts val="3025"/>
              </a:lnSpc>
            </a:pPr>
            <a:r>
              <a:rPr sz="4200" spc="0" baseline="2925" dirty="0">
                <a:latin typeface="Calibri"/>
                <a:cs typeface="Calibri"/>
              </a:rPr>
              <a:t>decision.</a:t>
            </a:r>
            <a:endParaRPr sz="2800" dirty="0">
              <a:latin typeface="Calibri"/>
              <a:cs typeface="Calibri"/>
            </a:endParaRPr>
          </a:p>
          <a:p>
            <a:pPr marL="12700" marR="639488">
              <a:lnSpc>
                <a:spcPts val="3020"/>
              </a:lnSpc>
              <a:spcBef>
                <a:spcPts val="853"/>
              </a:spcBef>
            </a:pPr>
            <a:r>
              <a:rPr sz="2800" i="1" spc="0" dirty="0">
                <a:solidFill>
                  <a:srgbClr val="FF0000"/>
                </a:solidFill>
                <a:latin typeface="Calibri"/>
                <a:cs typeface="Calibri"/>
              </a:rPr>
              <a:t>Nega</a:t>
            </a:r>
            <a:r>
              <a:rPr sz="2800" i="1" spc="4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i="1" spc="0" dirty="0">
                <a:solidFill>
                  <a:srgbClr val="FF0000"/>
                </a:solidFill>
                <a:latin typeface="Calibri"/>
                <a:cs typeface="Calibri"/>
              </a:rPr>
              <a:t>ive</a:t>
            </a:r>
            <a:r>
              <a:rPr sz="2800" i="1" spc="-5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i="1" spc="0" dirty="0">
                <a:solidFill>
                  <a:srgbClr val="FF0000"/>
                </a:solidFill>
                <a:latin typeface="Calibri"/>
                <a:cs typeface="Calibri"/>
              </a:rPr>
              <a:t>legacy</a:t>
            </a:r>
            <a:r>
              <a:rPr sz="2800" i="1" spc="-87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34" dirty="0">
                <a:latin typeface="Calibri"/>
                <a:cs typeface="Calibri"/>
              </a:rPr>
              <a:t>r</a:t>
            </a:r>
            <a:r>
              <a:rPr sz="2800" spc="-19" dirty="0">
                <a:latin typeface="Calibri"/>
                <a:cs typeface="Calibri"/>
              </a:rPr>
              <a:t>e</a:t>
            </a:r>
            <a:r>
              <a:rPr sz="2800" spc="-69" dirty="0">
                <a:latin typeface="Calibri"/>
                <a:cs typeface="Calibri"/>
              </a:rPr>
              <a:t>f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4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42" dirty="0">
                <a:latin typeface="Calibri"/>
                <a:cs typeface="Calibri"/>
              </a:rPr>
              <a:t> 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bias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al</a:t>
            </a:r>
            <a:r>
              <a:rPr sz="2800" spc="-3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4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dy</a:t>
            </a:r>
            <a:r>
              <a:rPr sz="2800" spc="-84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p</a:t>
            </a:r>
            <a:r>
              <a:rPr sz="2800" spc="-3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ese</a:t>
            </a:r>
            <a:r>
              <a:rPr sz="2800" spc="-1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4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in</a:t>
            </a:r>
            <a:r>
              <a:rPr sz="2800" spc="-1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3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used</a:t>
            </a:r>
            <a:r>
              <a:rPr sz="2800" spc="-29" dirty="0">
                <a:latin typeface="Calibri"/>
                <a:cs typeface="Calibri"/>
              </a:rPr>
              <a:t> 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o t</a:t>
            </a:r>
            <a:r>
              <a:rPr sz="2800" spc="-5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ain</a:t>
            </a:r>
            <a:r>
              <a:rPr sz="2800" spc="-1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AI m</a:t>
            </a:r>
            <a:r>
              <a:rPr sz="2800" spc="9" dirty="0">
                <a:latin typeface="Calibri"/>
                <a:cs typeface="Calibri"/>
              </a:rPr>
              <a:t>o</a:t>
            </a:r>
            <a:r>
              <a:rPr sz="2800" spc="0" dirty="0">
                <a:latin typeface="Calibri"/>
                <a:cs typeface="Calibri"/>
              </a:rPr>
              <a:t>del.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3030"/>
              </a:lnSpc>
              <a:spcBef>
                <a:spcPts val="992"/>
              </a:spcBef>
            </a:pPr>
            <a:r>
              <a:rPr sz="2800" i="1" spc="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800" i="1" spc="9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i="1" spc="0" dirty="0">
                <a:solidFill>
                  <a:srgbClr val="FF0000"/>
                </a:solidFill>
                <a:latin typeface="Calibri"/>
                <a:cs typeface="Calibri"/>
              </a:rPr>
              <a:t>dere</a:t>
            </a:r>
            <a:r>
              <a:rPr sz="2800" i="1" spc="-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i="1" spc="0" dirty="0">
                <a:solidFill>
                  <a:srgbClr val="FF0000"/>
                </a:solidFill>
                <a:latin typeface="Calibri"/>
                <a:cs typeface="Calibri"/>
              </a:rPr>
              <a:t>timation</a:t>
            </a:r>
            <a:r>
              <a:rPr sz="2800" i="1" spc="-1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9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cu</a:t>
            </a:r>
            <a:r>
              <a:rPr sz="2800" spc="-39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s</a:t>
            </a:r>
            <a:r>
              <a:rPr sz="2800" spc="-1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when</a:t>
            </a:r>
            <a:r>
              <a:rPr sz="2800" spc="-4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34" dirty="0">
                <a:latin typeface="Calibri"/>
                <a:cs typeface="Calibri"/>
              </a:rPr>
              <a:t>r</a:t>
            </a:r>
            <a:r>
              <a:rPr sz="2800" spc="0" dirty="0">
                <a:latin typeface="Calibri"/>
                <a:cs typeface="Calibri"/>
              </a:rPr>
              <a:t>e is</a:t>
            </a:r>
            <a:r>
              <a:rPr sz="2800" spc="-7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not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enou</a:t>
            </a:r>
            <a:r>
              <a:rPr sz="2800" spc="4" dirty="0">
                <a:latin typeface="Calibri"/>
                <a:cs typeface="Calibri"/>
              </a:rPr>
              <a:t>g</a:t>
            </a:r>
            <a:r>
              <a:rPr sz="2800" spc="0" dirty="0">
                <a:latin typeface="Calibri"/>
                <a:cs typeface="Calibri"/>
              </a:rPr>
              <a:t>h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d</a:t>
            </a:r>
            <a:r>
              <a:rPr sz="2800" spc="-19" dirty="0">
                <a:latin typeface="Calibri"/>
                <a:cs typeface="Calibri"/>
              </a:rPr>
              <a:t>a</a:t>
            </a:r>
            <a:r>
              <a:rPr sz="2800" spc="-34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a</a:t>
            </a:r>
            <a:r>
              <a:rPr sz="2800" spc="-31" dirty="0">
                <a:latin typeface="Calibri"/>
                <a:cs typeface="Calibri"/>
              </a:rPr>
              <a:t> </a:t>
            </a:r>
            <a:r>
              <a:rPr sz="2800" spc="-59" dirty="0">
                <a:latin typeface="Calibri"/>
                <a:cs typeface="Calibri"/>
              </a:rPr>
              <a:t>f</a:t>
            </a:r>
            <a:r>
              <a:rPr sz="2800" spc="0" dirty="0">
                <a:latin typeface="Calibri"/>
                <a:cs typeface="Calibri"/>
              </a:rPr>
              <a:t>or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model </a:t>
            </a:r>
            <a:r>
              <a:rPr sz="2800" spc="-19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ma</a:t>
            </a:r>
            <a:r>
              <a:rPr sz="2800" spc="-75" dirty="0">
                <a:latin typeface="Calibri"/>
                <a:cs typeface="Calibri"/>
              </a:rPr>
              <a:t>k</a:t>
            </a:r>
            <a:r>
              <a:rPr sz="2800" spc="0" dirty="0">
                <a:latin typeface="Calibri"/>
                <a:cs typeface="Calibri"/>
              </a:rPr>
              <a:t>e</a:t>
            </a:r>
            <a:r>
              <a:rPr sz="2800" spc="-62" dirty="0">
                <a:latin typeface="Calibri"/>
                <a:cs typeface="Calibri"/>
              </a:rPr>
              <a:t> </a:t>
            </a:r>
            <a:r>
              <a:rPr sz="2800" spc="-19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</a:t>
            </a:r>
            <a:r>
              <a:rPr sz="2800" spc="-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fide</a:t>
            </a:r>
            <a:r>
              <a:rPr sz="2800" spc="-2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</a:t>
            </a:r>
            <a:r>
              <a:rPr sz="2800" spc="-57" dirty="0">
                <a:latin typeface="Calibri"/>
                <a:cs typeface="Calibri"/>
              </a:rPr>
              <a:t> </a:t>
            </a:r>
            <a:r>
              <a:rPr sz="2800" spc="-14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on</a:t>
            </a:r>
            <a:r>
              <a:rPr sz="2800" spc="4" dirty="0">
                <a:latin typeface="Calibri"/>
                <a:cs typeface="Calibri"/>
              </a:rPr>
              <a:t>c</a:t>
            </a:r>
            <a:r>
              <a:rPr sz="2800" spc="0" dirty="0">
                <a:latin typeface="Calibri"/>
                <a:cs typeface="Calibri"/>
              </a:rPr>
              <a:t>lus</a:t>
            </a:r>
            <a:r>
              <a:rPr sz="2800" spc="-4" dirty="0">
                <a:latin typeface="Calibri"/>
                <a:cs typeface="Calibri"/>
              </a:rPr>
              <a:t>i</a:t>
            </a:r>
            <a:r>
              <a:rPr sz="2800" spc="0" dirty="0">
                <a:latin typeface="Calibri"/>
                <a:cs typeface="Calibri"/>
              </a:rPr>
              <a:t>ons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9" dirty="0">
                <a:latin typeface="Calibri"/>
                <a:cs typeface="Calibri"/>
              </a:rPr>
              <a:t>f</a:t>
            </a:r>
            <a:r>
              <a:rPr sz="2800" spc="0" dirty="0">
                <a:latin typeface="Calibri"/>
                <a:cs typeface="Calibri"/>
              </a:rPr>
              <a:t>or</a:t>
            </a:r>
            <a:r>
              <a:rPr sz="2800" spc="-2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some</a:t>
            </a:r>
            <a:r>
              <a:rPr sz="2800" spc="-41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se</a:t>
            </a:r>
            <a:r>
              <a:rPr sz="2800" spc="4" dirty="0">
                <a:latin typeface="Calibri"/>
                <a:cs typeface="Calibri"/>
              </a:rPr>
              <a:t>g</a:t>
            </a:r>
            <a:r>
              <a:rPr sz="2800" spc="0" dirty="0">
                <a:latin typeface="Calibri"/>
                <a:cs typeface="Calibri"/>
              </a:rPr>
              <a:t>me</a:t>
            </a:r>
            <a:r>
              <a:rPr sz="2800" spc="-19" dirty="0">
                <a:latin typeface="Calibri"/>
                <a:cs typeface="Calibri"/>
              </a:rPr>
              <a:t>n</a:t>
            </a:r>
            <a:r>
              <a:rPr sz="2800" spc="0" dirty="0">
                <a:latin typeface="Calibri"/>
                <a:cs typeface="Calibri"/>
              </a:rPr>
              <a:t>ts</a:t>
            </a:r>
            <a:r>
              <a:rPr sz="2800" spc="-69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of</a:t>
            </a:r>
            <a:r>
              <a:rPr sz="2800" spc="-13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the</a:t>
            </a:r>
            <a:r>
              <a:rPr sz="2800" spc="-22" dirty="0">
                <a:latin typeface="Calibri"/>
                <a:cs typeface="Calibri"/>
              </a:rPr>
              <a:t> </a:t>
            </a:r>
            <a:r>
              <a:rPr sz="2800" spc="0" dirty="0">
                <a:latin typeface="Calibri"/>
                <a:cs typeface="Calibri"/>
              </a:rPr>
              <a:t>popul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0" dirty="0">
                <a:latin typeface="Calibri"/>
                <a:cs typeface="Calibri"/>
              </a:rPr>
              <a:t>tion.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0" y="3652184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0" y="4546772"/>
            <a:ext cx="202946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60"/>
              </a:lnSpc>
              <a:spcBef>
                <a:spcPts val="148"/>
              </a:spcBef>
            </a:pPr>
            <a:r>
              <a:rPr sz="2800" spc="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8358" y="2021586"/>
            <a:ext cx="8055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924535" y="2021586"/>
            <a:ext cx="8077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8582336" y="2021586"/>
            <a:ext cx="8238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932771" y="2021586"/>
            <a:ext cx="8135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9281312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62000" y="1066800"/>
            <a:ext cx="11048999" cy="4191000"/>
          </a:xfrm>
        </p:spPr>
        <p:txBody>
          <a:bodyPr/>
          <a:lstStyle/>
          <a:p>
            <a:r>
              <a:rPr lang="en-US" sz="2400" b="1" dirty="0"/>
              <a:t>Sources of Bias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Training Data</a:t>
            </a:r>
            <a:r>
              <a:rPr lang="en-US" sz="2400" dirty="0"/>
              <a:t>: If the data used to train an AI model reflects historical inequalities or stereotypes, the model can learn and perpetuate these biases. For instance, if a hiring algorithm is trained on resumes from a historically biased hiring process, it may favor certain demographics over others.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Feature Selection</a:t>
            </a:r>
            <a:r>
              <a:rPr lang="en-US" sz="2400" dirty="0"/>
              <a:t>: The choice of features included in the model can introduce bias. For example, using postal codes as a feature can unintentionally correlate with racial or socioeconomic status.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Model Design</a:t>
            </a:r>
            <a:r>
              <a:rPr lang="en-US" sz="2400" dirty="0"/>
              <a:t>: Certain algorithms may inherently amplify biases present in the data. Some models may be more sensitive to imbalances than others.</a:t>
            </a:r>
          </a:p>
        </p:txBody>
      </p:sp>
    </p:spTree>
    <p:extLst>
      <p:ext uri="{BB962C8B-B14F-4D97-AF65-F5344CB8AC3E}">
        <p14:creationId xmlns:p14="http://schemas.microsoft.com/office/powerpoint/2010/main" val="303782341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01090026">
  <a:themeElements>
    <a:clrScheme name="">
      <a:dk1>
        <a:srgbClr val="99FFCC"/>
      </a:dk1>
      <a:lt1>
        <a:srgbClr val="FFFFFF"/>
      </a:lt1>
      <a:dk2>
        <a:srgbClr val="2D875A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82DAAE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01090026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0109002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1090026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1090026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1090026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1090026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1090026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1090026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1090026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1090026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1090026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1090026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1090026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1090026 13">
        <a:dk1>
          <a:srgbClr val="FFFFFF"/>
        </a:dk1>
        <a:lt1>
          <a:srgbClr val="FFFFFF"/>
        </a:lt1>
        <a:dk2>
          <a:srgbClr val="2D875A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2557</Words>
  <Application>Microsoft Office PowerPoint</Application>
  <PresentationFormat>Widescreen</PresentationFormat>
  <Paragraphs>441</Paragraphs>
  <Slides>61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Courier New</vt:lpstr>
      <vt:lpstr>Tahoma</vt:lpstr>
      <vt:lpstr>Times New Roman</vt:lpstr>
      <vt:lpstr>Wingdings</vt:lpstr>
      <vt:lpstr>Office Theme</vt:lpstr>
      <vt:lpstr>1_01090026</vt:lpstr>
      <vt:lpstr>AI, Assumptions and bias</vt:lpstr>
      <vt:lpstr>Assumptions</vt:lpstr>
      <vt:lpstr>Assumptions about the Future</vt:lpstr>
      <vt:lpstr>Bias</vt:lpstr>
      <vt:lpstr>Bias</vt:lpstr>
      <vt:lpstr>Key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in hiring and recruitment</vt:lpstr>
      <vt:lpstr>AI in hiring and recruitment</vt:lpstr>
      <vt:lpstr>AI in hiring and recruitment</vt:lpstr>
      <vt:lpstr>PowerPoint Presentation</vt:lpstr>
      <vt:lpstr>AI in Policing and surveillance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future of your AI category, including your fears?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global classroom – one Bangladeshi lecturer</vt:lpstr>
      <vt:lpstr>Creating alternative futures</vt:lpstr>
      <vt:lpstr>Assumptions about Privacy</vt:lpstr>
      <vt:lpstr>PowerPoint Presentation</vt:lpstr>
      <vt:lpstr>PowerPoint Presentation</vt:lpstr>
      <vt:lpstr>PowerPoint Presentation</vt:lpstr>
      <vt:lpstr>A dramatic different future</vt:lpstr>
      <vt:lpstr>PowerPoint Presentation</vt:lpstr>
      <vt:lpstr>Unpacking assumptions</vt:lpstr>
      <vt:lpstr>PowerPoint Presentation</vt:lpstr>
      <vt:lpstr>The Need for Deconstruction of Stories</vt:lpstr>
      <vt:lpstr>From Deconstruction to Reconstruction</vt:lpstr>
      <vt:lpstr>Insensitivity to Suffering</vt:lpstr>
      <vt:lpstr>Acceptability of abuse</vt:lpstr>
      <vt:lpstr>Reconstruction </vt:lpstr>
      <vt:lpstr>Advantages of the second approach  (retelling of familiar stories)</vt:lpstr>
      <vt:lpstr>New Stories for Different Presents  and Futures</vt:lpstr>
      <vt:lpstr>Deconstruction of destructive stories/narratives</vt:lpstr>
      <vt:lpstr>PowerPoint Presentation</vt:lpstr>
      <vt:lpstr>Lies, Damned lies, and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Umar</cp:lastModifiedBy>
  <cp:revision>59</cp:revision>
  <dcterms:created xsi:type="dcterms:W3CDTF">2022-10-06T18:05:38Z</dcterms:created>
  <dcterms:modified xsi:type="dcterms:W3CDTF">2025-10-18T15:39:44Z</dcterms:modified>
</cp:coreProperties>
</file>